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9" r:id="rId16"/>
    <p:sldId id="270" r:id="rId17"/>
    <p:sldId id="290" r:id="rId18"/>
    <p:sldId id="29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92" r:id="rId28"/>
    <p:sldId id="280" r:id="rId29"/>
    <p:sldId id="281" r:id="rId30"/>
    <p:sldId id="282" r:id="rId31"/>
    <p:sldId id="293" r:id="rId32"/>
    <p:sldId id="283" r:id="rId33"/>
    <p:sldId id="284" r:id="rId34"/>
    <p:sldId id="285" r:id="rId35"/>
    <p:sldId id="286" r:id="rId36"/>
    <p:sldId id="287" r:id="rId37"/>
    <p:sldId id="288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826E-7C5F-486F-B696-58EAB6580E11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B920-0C89-400B-A064-CDE3E5B7D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826E-7C5F-486F-B696-58EAB6580E11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B920-0C89-400B-A064-CDE3E5B7D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826E-7C5F-486F-B696-58EAB6580E11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B920-0C89-400B-A064-CDE3E5B7D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826E-7C5F-486F-B696-58EAB6580E11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B920-0C89-400B-A064-CDE3E5B7D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826E-7C5F-486F-B696-58EAB6580E11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B920-0C89-400B-A064-CDE3E5B7D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826E-7C5F-486F-B696-58EAB6580E11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B920-0C89-400B-A064-CDE3E5B7DC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826E-7C5F-486F-B696-58EAB6580E11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B920-0C89-400B-A064-CDE3E5B7D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826E-7C5F-486F-B696-58EAB6580E11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B920-0C89-400B-A064-CDE3E5B7D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826E-7C5F-486F-B696-58EAB6580E11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B920-0C89-400B-A064-CDE3E5B7D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826E-7C5F-486F-B696-58EAB6580E11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D6B920-0C89-400B-A064-CDE3E5B7D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1826E-7C5F-486F-B696-58EAB6580E11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B920-0C89-400B-A064-CDE3E5B7D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221826E-7C5F-486F-B696-58EAB6580E11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AD6B920-0C89-400B-A064-CDE3E5B7DC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kingdom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Democracy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“</a:t>
            </a:r>
            <a:r>
              <a:rPr lang="en-US" sz="2900" dirty="0" smtClean="0"/>
              <a:t>This fortress built by Nature for herself</a:t>
            </a:r>
          </a:p>
          <a:p>
            <a:r>
              <a:rPr lang="en-US" sz="2900" dirty="0" smtClean="0"/>
              <a:t>Against infection and the hand of war</a:t>
            </a:r>
          </a:p>
          <a:p>
            <a:r>
              <a:rPr lang="en-US" sz="2900" dirty="0" smtClean="0"/>
              <a:t>This happy breed of men, this little world,</a:t>
            </a:r>
          </a:p>
          <a:p>
            <a:r>
              <a:rPr lang="en-US" sz="2900" dirty="0" smtClean="0"/>
              <a:t>This precious stone set in the silver sea,</a:t>
            </a:r>
          </a:p>
          <a:p>
            <a:r>
              <a:rPr lang="en-US" sz="2900" dirty="0" smtClean="0"/>
              <a:t>Which serves it in the office of a wall,</a:t>
            </a:r>
          </a:p>
          <a:p>
            <a:r>
              <a:rPr lang="en-US" sz="2900" dirty="0" smtClean="0"/>
              <a:t>Or as a moat defensive to a house,</a:t>
            </a:r>
          </a:p>
          <a:p>
            <a:r>
              <a:rPr lang="en-US" sz="2900" dirty="0" smtClean="0"/>
              <a:t>Against the envy of less happier lands;</a:t>
            </a:r>
          </a:p>
          <a:p>
            <a:r>
              <a:rPr lang="en-US" sz="2900" dirty="0" smtClean="0"/>
              <a:t>This blessed plot, this earth, this realm, this England.”</a:t>
            </a:r>
          </a:p>
          <a:p>
            <a:r>
              <a:rPr lang="en-US" sz="2900" dirty="0"/>
              <a:t>	</a:t>
            </a:r>
            <a:r>
              <a:rPr lang="en-US" sz="2900" i="1" dirty="0" smtClean="0"/>
              <a:t>Richard II</a:t>
            </a:r>
          </a:p>
          <a:p>
            <a:r>
              <a:rPr lang="en-US" sz="2900" i="1" dirty="0"/>
              <a:t>	</a:t>
            </a:r>
            <a:r>
              <a:rPr lang="en-US" sz="2900" dirty="0" smtClean="0"/>
              <a:t>William Shakespeare</a:t>
            </a:r>
            <a:endParaRPr lang="en-US" sz="2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Sovereignty, Authority, and Power</a:t>
            </a:r>
            <a:br>
              <a:rPr lang="en-US" dirty="0" smtClean="0"/>
            </a:br>
            <a:r>
              <a:rPr lang="en-US" dirty="0" smtClean="0"/>
              <a:t>Political culture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2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Geographic Features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Small island-far enough away from mainland Europe to protect her. Good navy. Also promotes insularity-feeling of separation.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Small Size-</a:t>
            </a:r>
            <a:r>
              <a:rPr lang="en-US" b="0" dirty="0" smtClean="0"/>
              <a:t>Resources limited which led to colonization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Short supply of fertile soil/short growing season</a:t>
            </a:r>
            <a:r>
              <a:rPr lang="en-US" b="0" dirty="0" smtClean="0"/>
              <a:t>-Ability to feed population limited.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Temperate climate but cold, chilly, and rainy-</a:t>
            </a:r>
            <a:r>
              <a:rPr lang="en-US" b="0" dirty="0" smtClean="0"/>
              <a:t>Population density one of highest in world, but lots lower in Northern areas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major geographical barriers-</a:t>
            </a:r>
            <a:r>
              <a:rPr lang="en-US" b="0" dirty="0" smtClean="0"/>
              <a:t> No mountains, deserts, or raging rivers hamper communication within the country. </a:t>
            </a:r>
            <a:endParaRPr lang="en-US" dirty="0" smtClean="0"/>
          </a:p>
          <a:p>
            <a:pPr marL="0" indent="0"/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Sovereignty, authority, and power</a:t>
            </a:r>
            <a:br>
              <a:rPr lang="en-US" dirty="0" smtClean="0"/>
            </a:br>
            <a:r>
              <a:rPr lang="en-US" dirty="0" smtClean="0"/>
              <a:t>Political Culture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60" y="1096963"/>
            <a:ext cx="3119055" cy="37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/>
              <a:t>	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Noblesse oblige-</a:t>
            </a:r>
            <a:r>
              <a:rPr lang="en-US" b="0" dirty="0"/>
              <a:t>The duty of the upper classes to take responsibility for the welfare of the lower classes.</a:t>
            </a:r>
          </a:p>
          <a:p>
            <a:r>
              <a:rPr lang="en-US" b="0" i="1" dirty="0"/>
              <a:t>	Where would this come from?</a:t>
            </a:r>
          </a:p>
          <a:p>
            <a:r>
              <a:rPr lang="en-US" b="0" dirty="0"/>
              <a:t>	Shown in a willingness to accept a “welfare state”-except with Margaret Thatcher.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Sovereignty, Authority, and Power</a:t>
            </a:r>
            <a:br>
              <a:rPr lang="en-US" dirty="0" smtClean="0"/>
            </a:br>
            <a:r>
              <a:rPr lang="en-US" dirty="0" smtClean="0"/>
              <a:t>Other characteristics of political culture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657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5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Multi-nationalism-</a:t>
            </a:r>
          </a:p>
          <a:p>
            <a:r>
              <a:rPr lang="en-US" dirty="0"/>
              <a:t>	</a:t>
            </a:r>
            <a:r>
              <a:rPr lang="en-US" b="0" dirty="0" smtClean="0"/>
              <a:t>Countries that make up the UK are……</a:t>
            </a:r>
          </a:p>
          <a:p>
            <a:r>
              <a:rPr lang="en-US" b="0" dirty="0"/>
              <a:t>	</a:t>
            </a:r>
            <a:r>
              <a:rPr lang="en-US" b="0" dirty="0" smtClean="0"/>
              <a:t>All have different dialects, histories, religions</a:t>
            </a:r>
            <a:endParaRPr lang="en-US" b="0" dirty="0"/>
          </a:p>
          <a:p>
            <a:endParaRPr lang="en-US" b="0" dirty="0" smtClean="0"/>
          </a:p>
          <a:p>
            <a:r>
              <a:rPr lang="en-US" b="0" dirty="0" smtClean="0"/>
              <a:t>Overall English have willingness to obey the laws which show high level of legitimacy.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Sovereignty, authority, and power</a:t>
            </a:r>
            <a:br>
              <a:rPr lang="en-US" dirty="0" smtClean="0"/>
            </a:br>
            <a:r>
              <a:rPr lang="en-US" dirty="0" smtClean="0"/>
              <a:t>Other Characteristics of Political culture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26634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2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 smtClean="0"/>
              <a:t>Political change in UK has always been by </a:t>
            </a:r>
            <a:r>
              <a:rPr lang="en-US" dirty="0" smtClean="0"/>
              <a:t>gradual </a:t>
            </a:r>
            <a:r>
              <a:rPr lang="en-US" b="0" dirty="0" smtClean="0"/>
              <a:t>nature.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Explains transition from king to parliament</a:t>
            </a:r>
            <a:r>
              <a:rPr lang="en-US" b="0" dirty="0"/>
              <a:t> </a:t>
            </a:r>
            <a:r>
              <a:rPr lang="en-US" b="0" dirty="0" smtClean="0"/>
              <a:t>with William II consulting lords before taxing them. </a:t>
            </a:r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 marL="0" indent="0"/>
            <a:r>
              <a:rPr lang="en-US" b="0" dirty="0"/>
              <a:t> </a:t>
            </a:r>
            <a:r>
              <a:rPr lang="en-US" b="0" dirty="0" smtClean="0"/>
              <a:t>Changes through </a:t>
            </a:r>
            <a:r>
              <a:rPr lang="en-US" dirty="0" smtClean="0"/>
              <a:t>evolution not revolution!</a:t>
            </a:r>
          </a:p>
          <a:p>
            <a:pPr marL="0" indent="0"/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and economic change	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52412"/>
            <a:ext cx="3338512" cy="38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2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>
              <a:buFont typeface="Arial" pitchFamily="34" charset="0"/>
              <a:buChar char="•"/>
            </a:pP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/>
              <a:t>Industrial Revolution created new middle class that wasn’t accounted for in Parliament. </a:t>
            </a:r>
          </a:p>
          <a:p>
            <a:r>
              <a:rPr lang="en-US" b="0" dirty="0"/>
              <a:t>Extension of Voting Rights and Work and Welfare Reforms</a:t>
            </a:r>
          </a:p>
          <a:p>
            <a:pPr marL="0" indent="0"/>
            <a:endParaRPr lang="en-US" b="0" dirty="0"/>
          </a:p>
          <a:p>
            <a:pPr marL="0" indent="0"/>
            <a:r>
              <a:rPr lang="en-US" b="0" dirty="0"/>
              <a:t>Meant that Marxism would not take root. Why?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and economic change</a:t>
            </a:r>
            <a:br>
              <a:rPr lang="en-US" dirty="0" smtClean="0"/>
            </a:br>
            <a:r>
              <a:rPr lang="en-US" dirty="0" smtClean="0"/>
              <a:t>adjusting to the industrial revolution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91644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2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and Economic Change</a:t>
            </a:r>
            <a:br>
              <a:rPr lang="en-US" dirty="0" smtClean="0"/>
            </a:br>
            <a:r>
              <a:rPr lang="en-US" dirty="0" smtClean="0"/>
              <a:t>Political effects of the extension of rights to common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0" dirty="0" smtClean="0"/>
              <a:t>By 1911 House of Lords only left with power to delay legislation. </a:t>
            </a:r>
          </a:p>
          <a:p>
            <a:r>
              <a:rPr lang="en-US" dirty="0" err="1" smtClean="0"/>
              <a:t>Labour</a:t>
            </a:r>
            <a:r>
              <a:rPr lang="en-US" dirty="0" smtClean="0"/>
              <a:t> Party-created in 1906 to represent the rights of the newly-enfranchised working man</a:t>
            </a:r>
          </a:p>
          <a:p>
            <a:r>
              <a:rPr lang="en-US" b="0" dirty="0" smtClean="0"/>
              <a:t>(Conservative Party drew most members from middle-class merchants and businessmen.)</a:t>
            </a:r>
          </a:p>
          <a:p>
            <a:r>
              <a:rPr lang="en-US" b="0" dirty="0" err="1" smtClean="0"/>
              <a:t>Labour</a:t>
            </a:r>
            <a:r>
              <a:rPr lang="en-US" b="0" dirty="0" smtClean="0"/>
              <a:t> party pushed for welfare measures, education, housing, jobs, medical care. Pushed the liberals into 3</a:t>
            </a:r>
            <a:r>
              <a:rPr lang="en-US" b="0" baseline="30000" dirty="0" smtClean="0"/>
              <a:t>rd</a:t>
            </a:r>
            <a:r>
              <a:rPr lang="en-US" b="0" dirty="0" smtClean="0"/>
              <a:t> place where they have stayed.</a:t>
            </a:r>
          </a:p>
          <a:p>
            <a:endParaRPr lang="en-US" b="0" dirty="0"/>
          </a:p>
          <a:p>
            <a:r>
              <a:rPr lang="en-US" b="0" dirty="0" err="1" smtClean="0"/>
              <a:t>Labour</a:t>
            </a:r>
            <a:r>
              <a:rPr lang="en-US" b="0" dirty="0" smtClean="0"/>
              <a:t> party pushed for welfare changes.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918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0" dirty="0" smtClean="0"/>
              <a:t>WWII brought widespread damage to England. </a:t>
            </a:r>
          </a:p>
          <a:p>
            <a:r>
              <a:rPr lang="en-US" b="0" dirty="0" smtClean="0"/>
              <a:t>Had to step aside to make place for US and USSR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and economic change</a:t>
            </a:r>
            <a:br>
              <a:rPr lang="en-US" dirty="0" smtClean="0"/>
            </a:br>
            <a:r>
              <a:rPr lang="en-US" dirty="0" smtClean="0"/>
              <a:t>Reacting to the loss of imperialist powers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3242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7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and economic change</a:t>
            </a:r>
            <a:br>
              <a:rPr lang="en-US" dirty="0" smtClean="0"/>
            </a:br>
            <a:r>
              <a:rPr lang="en-US" dirty="0" smtClean="0"/>
              <a:t>collective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Winston Churchill during WWII emphasized putting away class struggle to win the war.</a:t>
            </a:r>
          </a:p>
          <a:p>
            <a:r>
              <a:rPr lang="en-US" b="0" dirty="0" smtClean="0"/>
              <a:t>Started coalition government that continued under </a:t>
            </a:r>
            <a:r>
              <a:rPr lang="en-US" dirty="0" smtClean="0"/>
              <a:t>collective consensus into 1960s to support modern welfare system. </a:t>
            </a:r>
          </a:p>
          <a:p>
            <a:endParaRPr lang="en-US" b="0" dirty="0"/>
          </a:p>
          <a:p>
            <a:r>
              <a:rPr lang="en-US" dirty="0" err="1" smtClean="0"/>
              <a:t>Beveridge</a:t>
            </a:r>
            <a:r>
              <a:rPr lang="en-US" dirty="0" smtClean="0"/>
              <a:t> Report- provided for social insurance program that made all citizens eligible for health, unemployment, pension, and other benefits. </a:t>
            </a:r>
          </a:p>
          <a:p>
            <a:r>
              <a:rPr lang="en-US" b="0" dirty="0" smtClean="0"/>
              <a:t>National Health Service in 1948.</a:t>
            </a:r>
          </a:p>
          <a:p>
            <a:endParaRPr lang="en-US" b="0" dirty="0"/>
          </a:p>
          <a:p>
            <a:r>
              <a:rPr lang="en-US" b="0" dirty="0" smtClean="0"/>
              <a:t>Laid grounds for </a:t>
            </a:r>
            <a:r>
              <a:rPr lang="en-US" dirty="0" smtClean="0"/>
              <a:t>mixed economy- </a:t>
            </a:r>
            <a:r>
              <a:rPr lang="en-US" b="0" dirty="0" smtClean="0"/>
              <a:t>Government directing the economy and nationalizing major industries without giving up basic principles of capitalism (private ownership)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623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Economic crisis of the 1970s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Declining industrial production and international influence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Exaggerated by loss of colonies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OPEC </a:t>
            </a:r>
            <a:r>
              <a:rPr lang="en-US" b="0" dirty="0"/>
              <a:t>quadrupled oil prices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High unemployment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Led </a:t>
            </a:r>
            <a:r>
              <a:rPr lang="en-US" b="0" dirty="0" err="1"/>
              <a:t>labour</a:t>
            </a:r>
            <a:r>
              <a:rPr lang="en-US" b="0" dirty="0"/>
              <a:t> unions to demand higher wages</a:t>
            </a:r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/>
              <a:t>This led many people to turn to conservative party-Margaret Thatcher in 1979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and economic change</a:t>
            </a:r>
            <a:br>
              <a:rPr lang="en-US" dirty="0" smtClean="0"/>
            </a:br>
            <a:r>
              <a:rPr lang="en-US" dirty="0" smtClean="0"/>
              <a:t>Challenge to collective consensus since 1970s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5052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7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672840" cy="371246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Qualities of Advanced Democracies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Civil Liberties-</a:t>
            </a:r>
            <a:r>
              <a:rPr lang="en-US" b="0" dirty="0" smtClean="0"/>
              <a:t>Freedom of speech, belief, assembly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Rule of Law-</a:t>
            </a:r>
            <a:r>
              <a:rPr lang="en-US" b="0" dirty="0" smtClean="0"/>
              <a:t>Equal treatment of citizens and due process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Neutrality of Judiciary-</a:t>
            </a:r>
            <a:r>
              <a:rPr lang="en-US" b="0" dirty="0" smtClean="0"/>
              <a:t>Other checks on abuses of power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Open Civil Society-</a:t>
            </a:r>
            <a:r>
              <a:rPr lang="en-US" b="0" dirty="0" smtClean="0"/>
              <a:t> citizens can lead private lives and mass media operate independently of government.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Civilian Control of Military-</a:t>
            </a:r>
            <a:r>
              <a:rPr lang="en-US" b="0" dirty="0" smtClean="0"/>
              <a:t>Restricts likelihood of military seizing control of government. </a:t>
            </a:r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Advanced democracies tend to have high degree of legitimacy.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Advanced democracies</a:t>
            </a:r>
            <a:br>
              <a:rPr lang="en-US" sz="2400" dirty="0" smtClean="0"/>
            </a:br>
            <a:r>
              <a:rPr lang="en-US" sz="2400" dirty="0" smtClean="0"/>
              <a:t>Political Dimensions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343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5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and economic change</a:t>
            </a:r>
            <a:br>
              <a:rPr lang="en-US" dirty="0" smtClean="0"/>
            </a:br>
            <a:r>
              <a:rPr lang="en-US" dirty="0" err="1" smtClean="0"/>
              <a:t>thatcherism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0" dirty="0" smtClean="0"/>
              <a:t>Thatcher blamed weakened economy on socialist policies set by </a:t>
            </a:r>
            <a:r>
              <a:rPr lang="en-US" b="0" dirty="0" err="1" smtClean="0"/>
              <a:t>gov</a:t>
            </a:r>
            <a:r>
              <a:rPr lang="en-US" b="0" dirty="0" smtClean="0"/>
              <a:t> after WWII. </a:t>
            </a:r>
          </a:p>
          <a:p>
            <a:pPr marL="0" indent="0"/>
            <a:r>
              <a:rPr lang="en-US" b="0" dirty="0" smtClean="0"/>
              <a:t>Privatized business, cut back welfare, upped national defense, tough on labor unions, market force of economy. </a:t>
            </a:r>
          </a:p>
          <a:p>
            <a:pPr marL="0" indent="0"/>
            <a:r>
              <a:rPr lang="en-US" dirty="0" smtClean="0"/>
              <a:t>Reflects neo-liberalism-revival </a:t>
            </a:r>
            <a:r>
              <a:rPr lang="en-US" b="0" dirty="0" smtClean="0"/>
              <a:t>of liberal values that support low levels of government regulation, taxation, and social expenditures and the protection of individual property rights. </a:t>
            </a:r>
          </a:p>
          <a:p>
            <a:pPr marL="0" indent="0"/>
            <a:r>
              <a:rPr lang="en-US" b="0" dirty="0" smtClean="0"/>
              <a:t>Called Iron Lady</a:t>
            </a:r>
          </a:p>
          <a:p>
            <a:pPr marL="0" indent="0"/>
            <a:r>
              <a:rPr lang="en-US" b="0" dirty="0" smtClean="0"/>
              <a:t>Policies re-directed Britain’s path from welfare state.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097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Tony Blair’s third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Major</a:t>
            </a:r>
            <a:r>
              <a:rPr lang="en-US" b="0" dirty="0" smtClean="0"/>
              <a:t>-Thatcher’s successor who at first followed her policies.</a:t>
            </a:r>
          </a:p>
          <a:p>
            <a:r>
              <a:rPr lang="en-US" b="0" dirty="0" smtClean="0"/>
              <a:t>1997 </a:t>
            </a:r>
            <a:r>
              <a:rPr lang="en-US" b="0" dirty="0" err="1" smtClean="0"/>
              <a:t>Labour</a:t>
            </a:r>
            <a:r>
              <a:rPr lang="en-US" b="0" dirty="0" smtClean="0"/>
              <a:t> gradually returned to center with </a:t>
            </a:r>
            <a:r>
              <a:rPr lang="en-US" dirty="0" smtClean="0"/>
              <a:t>Tony Blair and “third way”-centrist alternative to </a:t>
            </a:r>
            <a:r>
              <a:rPr lang="en-US" dirty="0" err="1" smtClean="0"/>
              <a:t>Labour</a:t>
            </a:r>
            <a:r>
              <a:rPr lang="en-US" dirty="0" smtClean="0"/>
              <a:t> Party on left and Conservative Party on right. </a:t>
            </a:r>
          </a:p>
          <a:p>
            <a:endParaRPr lang="en-US" dirty="0"/>
          </a:p>
          <a:p>
            <a:r>
              <a:rPr lang="en-US" b="0" dirty="0" smtClean="0"/>
              <a:t>Blair hurt by Iraq war and stepped down in 2007-replaced by </a:t>
            </a:r>
            <a:r>
              <a:rPr lang="en-US" dirty="0" smtClean="0"/>
              <a:t>Gordon Brown.</a:t>
            </a:r>
            <a:endParaRPr lang="en-US" b="0" dirty="0"/>
          </a:p>
          <a:p>
            <a:r>
              <a:rPr lang="en-US" b="0" dirty="0" smtClean="0"/>
              <a:t>Tried to convince people to stay loyal to Labor Party but 2008 recession hurt Brown. </a:t>
            </a:r>
          </a:p>
          <a:p>
            <a:endParaRPr lang="en-US" b="0" dirty="0"/>
          </a:p>
          <a:p>
            <a:r>
              <a:rPr lang="en-US" b="0" dirty="0" smtClean="0"/>
              <a:t>In 2010 defeated but Conservatives could not get majority. Had to make coalition between Conservatives and Liberal Democrats-led by </a:t>
            </a:r>
            <a:r>
              <a:rPr lang="en-US" dirty="0" smtClean="0"/>
              <a:t>David Cameron.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930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0" dirty="0" smtClean="0"/>
              <a:t>Overall homogenous culture.</a:t>
            </a:r>
          </a:p>
          <a:p>
            <a:r>
              <a:rPr lang="en-US" b="0" dirty="0"/>
              <a:t>	</a:t>
            </a:r>
            <a:r>
              <a:rPr lang="en-US" b="0" dirty="0" smtClean="0"/>
              <a:t>English spoken by virtually all citizens</a:t>
            </a:r>
          </a:p>
          <a:p>
            <a:r>
              <a:rPr lang="en-US" b="0" dirty="0"/>
              <a:t>	</a:t>
            </a:r>
            <a:r>
              <a:rPr lang="en-US" b="0" dirty="0" smtClean="0"/>
              <a:t>Only 5% of 60 million are ethnic minorities.</a:t>
            </a:r>
          </a:p>
          <a:p>
            <a:endParaRPr lang="en-US" b="0" dirty="0"/>
          </a:p>
          <a:p>
            <a:r>
              <a:rPr lang="en-US" b="0" dirty="0" smtClean="0"/>
              <a:t>Social Cleavages</a:t>
            </a:r>
          </a:p>
          <a:p>
            <a:r>
              <a:rPr lang="en-US" b="0" dirty="0"/>
              <a:t>	</a:t>
            </a:r>
            <a:r>
              <a:rPr lang="en-US" b="0" dirty="0" smtClean="0"/>
              <a:t>Have longtime been based on social class distinctions</a:t>
            </a:r>
          </a:p>
          <a:p>
            <a:r>
              <a:rPr lang="en-US" b="0" dirty="0"/>
              <a:t>	</a:t>
            </a:r>
            <a:r>
              <a:rPr lang="en-US" b="0" dirty="0" smtClean="0"/>
              <a:t>Protestant/Catholic split in Northern Ireland</a:t>
            </a:r>
          </a:p>
          <a:p>
            <a:r>
              <a:rPr lang="en-US" b="0" dirty="0"/>
              <a:t>	</a:t>
            </a:r>
            <a:r>
              <a:rPr lang="en-US" b="0" dirty="0" smtClean="0"/>
              <a:t>Now minority Muslims increasing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Citizens, Society, and the State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3590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6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England</a:t>
            </a:r>
          </a:p>
          <a:p>
            <a:r>
              <a:rPr lang="en-US" dirty="0"/>
              <a:t>	</a:t>
            </a:r>
            <a:r>
              <a:rPr lang="en-US" b="0" dirty="0" smtClean="0"/>
              <a:t>Has majority population</a:t>
            </a:r>
          </a:p>
          <a:p>
            <a:r>
              <a:rPr lang="en-US" b="0" dirty="0"/>
              <a:t>	</a:t>
            </a:r>
            <a:r>
              <a:rPr lang="en-US" b="0" dirty="0" smtClean="0"/>
              <a:t>Have typically dominated other nationalities-Trying to integrate other nationalities but allowing them to keep identity.</a:t>
            </a:r>
          </a:p>
          <a:p>
            <a:endParaRPr lang="en-US" b="0" dirty="0"/>
          </a:p>
          <a:p>
            <a:r>
              <a:rPr lang="en-US" dirty="0" smtClean="0"/>
              <a:t>Wales</a:t>
            </a:r>
          </a:p>
          <a:p>
            <a:r>
              <a:rPr lang="en-US" b="0" dirty="0"/>
              <a:t>	</a:t>
            </a:r>
            <a:r>
              <a:rPr lang="en-US" b="0" dirty="0" smtClean="0"/>
              <a:t>West of England-became subject in 16</a:t>
            </a:r>
            <a:r>
              <a:rPr lang="en-US" b="0" baseline="30000" dirty="0" smtClean="0"/>
              <a:t>th</a:t>
            </a:r>
            <a:r>
              <a:rPr lang="en-US" b="0" dirty="0" smtClean="0"/>
              <a:t> century</a:t>
            </a:r>
          </a:p>
          <a:p>
            <a:r>
              <a:rPr lang="en-US" b="0" dirty="0" smtClean="0"/>
              <a:t>`	</a:t>
            </a:r>
            <a:r>
              <a:rPr lang="en-US" dirty="0" smtClean="0"/>
              <a:t>Plaid </a:t>
            </a:r>
            <a:r>
              <a:rPr lang="en-US" dirty="0" err="1" smtClean="0"/>
              <a:t>Cymru</a:t>
            </a:r>
            <a:r>
              <a:rPr lang="en-US" dirty="0" smtClean="0"/>
              <a:t>-</a:t>
            </a:r>
            <a:r>
              <a:rPr lang="en-US" b="0" dirty="0"/>
              <a:t> </a:t>
            </a:r>
            <a:r>
              <a:rPr lang="en-US" b="0" dirty="0" smtClean="0"/>
              <a:t>Flag of Wales</a:t>
            </a:r>
          </a:p>
          <a:p>
            <a:r>
              <a:rPr lang="en-US" b="0" dirty="0"/>
              <a:t>	</a:t>
            </a:r>
            <a:r>
              <a:rPr lang="en-US" b="0" dirty="0" smtClean="0"/>
              <a:t>Welsh taught in schools</a:t>
            </a:r>
          </a:p>
          <a:p>
            <a:r>
              <a:rPr lang="en-US" b="0" dirty="0"/>
              <a:t>	</a:t>
            </a:r>
            <a:r>
              <a:rPr lang="en-US" b="0" dirty="0" smtClean="0"/>
              <a:t>Some resentment over English culture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Citizens, Society, and the State</a:t>
            </a:r>
            <a:br>
              <a:rPr lang="en-US" dirty="0" smtClean="0"/>
            </a:br>
            <a:r>
              <a:rPr lang="en-US" dirty="0" smtClean="0"/>
              <a:t>Multi-national identities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3429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5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Scotland</a:t>
            </a:r>
          </a:p>
          <a:p>
            <a:r>
              <a:rPr lang="en-US" dirty="0"/>
              <a:t>	</a:t>
            </a:r>
            <a:r>
              <a:rPr lang="en-US" b="0" dirty="0"/>
              <a:t>Joined in 1600s through intermarriage, James I King of Scotland (Queen Elizabeth I died without heir-went to nephew)</a:t>
            </a:r>
          </a:p>
          <a:p>
            <a:r>
              <a:rPr lang="en-US" b="0" dirty="0"/>
              <a:t>	Have their own flag</a:t>
            </a:r>
          </a:p>
          <a:p>
            <a:r>
              <a:rPr lang="en-US" b="0" dirty="0"/>
              <a:t>	Have their own parliament</a:t>
            </a:r>
          </a:p>
          <a:p>
            <a:endParaRPr lang="en-US" b="0" dirty="0"/>
          </a:p>
          <a:p>
            <a:r>
              <a:rPr lang="en-US" dirty="0"/>
              <a:t>Northern Ireland</a:t>
            </a:r>
          </a:p>
          <a:p>
            <a:r>
              <a:rPr lang="en-US" b="0" dirty="0"/>
              <a:t>	Strong history of conflict over Protestant/Catholic</a:t>
            </a:r>
          </a:p>
          <a:p>
            <a:r>
              <a:rPr lang="en-US" b="0" dirty="0"/>
              <a:t>	</a:t>
            </a:r>
            <a:r>
              <a:rPr lang="en-US" dirty="0"/>
              <a:t>Home rule</a:t>
            </a:r>
            <a:r>
              <a:rPr lang="en-US" b="0" dirty="0"/>
              <a:t>- after WWII </a:t>
            </a:r>
          </a:p>
          <a:p>
            <a:r>
              <a:rPr lang="en-US" b="0" dirty="0"/>
              <a:t>	Not given to Northern Ireland where Protestants outnumber Catholics 60% to 40%</a:t>
            </a:r>
          </a:p>
          <a:p>
            <a:r>
              <a:rPr lang="en-US" b="0" dirty="0"/>
              <a:t>	Lots of militant work from </a:t>
            </a:r>
            <a:r>
              <a:rPr lang="en-US" dirty="0"/>
              <a:t>IRA</a:t>
            </a:r>
          </a:p>
          <a:p>
            <a:r>
              <a:rPr lang="en-US" b="0" dirty="0"/>
              <a:t>	In 1949 most of Ireland given full freedom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Citizens, Society, and the state</a:t>
            </a:r>
            <a:br>
              <a:rPr lang="en-US" dirty="0" smtClean="0"/>
            </a:br>
            <a:r>
              <a:rPr lang="en-US" dirty="0" smtClean="0"/>
              <a:t>Multi-national identities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3352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1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Citizens, society, and the state</a:t>
            </a:r>
            <a:br>
              <a:rPr lang="en-US" dirty="0" smtClean="0"/>
            </a:br>
            <a:r>
              <a:rPr lang="en-US" dirty="0" smtClean="0"/>
              <a:t>Social class distinctions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 smtClean="0"/>
              <a:t>Distinction between working and middle class.</a:t>
            </a:r>
          </a:p>
          <a:p>
            <a:r>
              <a:rPr lang="en-US" b="0" dirty="0" smtClean="0"/>
              <a:t>There is an idea of </a:t>
            </a:r>
            <a:r>
              <a:rPr lang="en-US" dirty="0" smtClean="0"/>
              <a:t>solidarity- </a:t>
            </a:r>
            <a:r>
              <a:rPr lang="en-US" b="0" dirty="0" smtClean="0"/>
              <a:t>that keeping the old job and living in the old neighborhood-sense of family and friends-is more important than individual success.</a:t>
            </a:r>
          </a:p>
          <a:p>
            <a:endParaRPr lang="en-US" b="0" dirty="0"/>
          </a:p>
          <a:p>
            <a:r>
              <a:rPr lang="en-US" b="0" dirty="0" smtClean="0"/>
              <a:t>Reinforced in </a:t>
            </a:r>
            <a:r>
              <a:rPr lang="en-US" dirty="0" smtClean="0"/>
              <a:t>“Public Schools” </a:t>
            </a:r>
            <a:r>
              <a:rPr lang="en-US" b="0" dirty="0" smtClean="0"/>
              <a:t>originally meant for boys who wanted to “public life”</a:t>
            </a:r>
          </a:p>
          <a:p>
            <a:r>
              <a:rPr lang="en-US" b="0" dirty="0" smtClean="0"/>
              <a:t>Middle class students go to private grammar schools.</a:t>
            </a:r>
          </a:p>
          <a:p>
            <a:endParaRPr lang="en-US" b="0" dirty="0"/>
          </a:p>
          <a:p>
            <a:r>
              <a:rPr lang="en-US" b="0" dirty="0" smtClean="0"/>
              <a:t>Only 65% of British seventeen year old boys are still in school-lowest level in any industrialized democracy.- Just raised from 16 to 18 in 2013</a:t>
            </a:r>
          </a:p>
          <a:p>
            <a:endParaRPr lang="en-US" b="0" dirty="0"/>
          </a:p>
          <a:p>
            <a:r>
              <a:rPr lang="en-US" b="0" dirty="0" smtClean="0"/>
              <a:t>Most important portal to elite class is through Oxford or Cambridge Universities or Oxbridge. </a:t>
            </a:r>
          </a:p>
          <a:p>
            <a:r>
              <a:rPr lang="en-US" b="0" dirty="0" smtClean="0"/>
              <a:t>More public universities now open.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Citizens, Society, and the state</a:t>
            </a:r>
            <a:br>
              <a:rPr lang="en-US" dirty="0" smtClean="0"/>
            </a:br>
            <a:r>
              <a:rPr lang="en-US" dirty="0" smtClean="0"/>
              <a:t>Ethnic minorities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520940" cy="3579849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 smtClean="0"/>
              <a:t>7.1 % of population is of non-British origin. Ethnic population grew 53% between 1991-2001.</a:t>
            </a:r>
          </a:p>
          <a:p>
            <a:endParaRPr lang="en-US" b="0" dirty="0"/>
          </a:p>
          <a:p>
            <a:r>
              <a:rPr lang="en-US" dirty="0" smtClean="0"/>
              <a:t>Indian-</a:t>
            </a:r>
            <a:r>
              <a:rPr lang="en-US" b="0" dirty="0" smtClean="0"/>
              <a:t>23% of non-European</a:t>
            </a:r>
          </a:p>
          <a:p>
            <a:r>
              <a:rPr lang="en-US" dirty="0" smtClean="0"/>
              <a:t>Packistani-</a:t>
            </a:r>
            <a:r>
              <a:rPr lang="en-US" b="0" dirty="0" smtClean="0"/>
              <a:t>16%</a:t>
            </a:r>
          </a:p>
          <a:p>
            <a:r>
              <a:rPr lang="en-US" dirty="0" smtClean="0"/>
              <a:t>Afro-Caribbean-</a:t>
            </a:r>
            <a:r>
              <a:rPr lang="en-US" b="0" dirty="0" smtClean="0"/>
              <a:t>12.2%</a:t>
            </a:r>
          </a:p>
          <a:p>
            <a:r>
              <a:rPr lang="en-US" dirty="0" smtClean="0"/>
              <a:t>Black African-</a:t>
            </a:r>
            <a:r>
              <a:rPr lang="en-US" b="0" dirty="0" smtClean="0"/>
              <a:t>10.5%</a:t>
            </a:r>
          </a:p>
          <a:p>
            <a:endParaRPr lang="en-US" b="0" dirty="0"/>
          </a:p>
          <a:p>
            <a:r>
              <a:rPr lang="en-US" b="0" dirty="0" smtClean="0"/>
              <a:t>About half of the population is under 25</a:t>
            </a:r>
            <a:r>
              <a:rPr lang="en-US" b="0" dirty="0"/>
              <a:t> </a:t>
            </a:r>
            <a:r>
              <a:rPr lang="en-US" b="0" dirty="0" smtClean="0"/>
              <a:t>because of tighter restrictions in past. </a:t>
            </a:r>
          </a:p>
          <a:p>
            <a:endParaRPr lang="en-US" b="0" dirty="0" smtClean="0"/>
          </a:p>
          <a:p>
            <a:r>
              <a:rPr lang="en-US" dirty="0" smtClean="0"/>
              <a:t>Muslims-</a:t>
            </a:r>
            <a:r>
              <a:rPr lang="en-US" b="0" dirty="0" smtClean="0"/>
              <a:t>under great deal of pressure in recent years. Reports of unequal treatment of minorities.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0" dirty="0" smtClean="0"/>
              <a:t>Britain’s risk for terrorist attacks great than others because…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Distinct minority/ethnic cleavages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Social class differences of Muslims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Pakistani Muslims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Opposition to Iraq War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Lack of integration of minorities</a:t>
            </a:r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Also have a lot of immigrants coming from Eastern Europe –Especially Poles.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Citizens, society, and the state</a:t>
            </a:r>
            <a:br>
              <a:rPr lang="en-US" dirty="0" smtClean="0"/>
            </a:br>
            <a:r>
              <a:rPr lang="en-US" dirty="0" smtClean="0"/>
              <a:t>Muslim Minorities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39433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9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Citizens, society, and the state</a:t>
            </a:r>
            <a:br>
              <a:rPr lang="en-US" dirty="0" smtClean="0"/>
            </a:br>
            <a:r>
              <a:rPr lang="en-US" dirty="0" smtClean="0"/>
              <a:t>Political beliefs and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Changes in 1970s meant that Brits less supportive of collective consensus and more supportive of values with free market economy. </a:t>
            </a:r>
          </a:p>
          <a:p>
            <a:r>
              <a:rPr lang="en-US" b="0" dirty="0" smtClean="0"/>
              <a:t>Politics of Protest has become increasingly supported. </a:t>
            </a:r>
          </a:p>
          <a:p>
            <a:r>
              <a:rPr lang="en-US" b="0" dirty="0" smtClean="0"/>
              <a:t>Some manifestations of changing political beliefs</a:t>
            </a:r>
            <a:endParaRPr lang="en-US" b="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Decreasing support for labor unions</a:t>
            </a:r>
            <a:r>
              <a:rPr lang="en-US" b="0" dirty="0" smtClean="0"/>
              <a:t>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Increased violence in Northern Ireland</a:t>
            </a:r>
            <a:r>
              <a:rPr lang="en-US" b="0" dirty="0" smtClean="0"/>
              <a:t>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Thatcherism</a:t>
            </a:r>
            <a:r>
              <a:rPr lang="en-US" b="0" dirty="0" smtClean="0"/>
              <a:t>- Conservatives ruled from 1979-1997.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 </a:t>
            </a:r>
            <a:r>
              <a:rPr lang="en-US" dirty="0" err="1" smtClean="0"/>
              <a:t>Labou</a:t>
            </a:r>
            <a:r>
              <a:rPr lang="en-US" b="0" dirty="0" err="1" smtClean="0"/>
              <a:t>r</a:t>
            </a:r>
            <a:r>
              <a:rPr lang="en-US" b="0" dirty="0" smtClean="0"/>
              <a:t>-New Way headed into 21</a:t>
            </a:r>
            <a:r>
              <a:rPr lang="en-US" b="0" baseline="30000" dirty="0" smtClean="0"/>
              <a:t>st</a:t>
            </a:r>
            <a:r>
              <a:rPr lang="en-US" b="0" dirty="0" smtClean="0"/>
              <a:t> century.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Protests over Iraq</a:t>
            </a:r>
            <a:r>
              <a:rPr lang="en-US" b="0" dirty="0" smtClean="0"/>
              <a:t> </a:t>
            </a:r>
            <a:r>
              <a:rPr lang="en-US" dirty="0" smtClean="0"/>
              <a:t>War</a:t>
            </a:r>
          </a:p>
        </p:txBody>
      </p:sp>
    </p:spTree>
    <p:extLst>
      <p:ext uri="{BB962C8B-B14F-4D97-AF65-F5344CB8AC3E}">
        <p14:creationId xmlns:p14="http://schemas.microsoft.com/office/powerpoint/2010/main" val="32069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Citizens, Society, and the state</a:t>
            </a:r>
            <a:br>
              <a:rPr lang="en-US" dirty="0" smtClean="0"/>
            </a:br>
            <a:r>
              <a:rPr lang="en-US" dirty="0" smtClean="0"/>
              <a:t>Voting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 smtClean="0"/>
              <a:t>More than 70% of eligible voters typically vote in parliamentary elections. </a:t>
            </a:r>
          </a:p>
          <a:p>
            <a:endParaRPr lang="en-US" b="0" dirty="0"/>
          </a:p>
          <a:p>
            <a:r>
              <a:rPr lang="en-US" dirty="0" smtClean="0"/>
              <a:t>Social Class</a:t>
            </a:r>
          </a:p>
          <a:p>
            <a:r>
              <a:rPr lang="en-US" b="0" dirty="0" smtClean="0"/>
              <a:t>	Until WWII, voting followed class lines. </a:t>
            </a:r>
          </a:p>
          <a:p>
            <a:r>
              <a:rPr lang="en-US" b="0" dirty="0"/>
              <a:t>	</a:t>
            </a:r>
            <a:r>
              <a:rPr lang="en-US" b="0" dirty="0" smtClean="0"/>
              <a:t>Working class voted </a:t>
            </a:r>
            <a:r>
              <a:rPr lang="en-US" b="0" dirty="0" err="1" smtClean="0"/>
              <a:t>labour</a:t>
            </a:r>
            <a:r>
              <a:rPr lang="en-US" b="0" dirty="0" smtClean="0"/>
              <a:t>, middle class voted conservative. </a:t>
            </a:r>
          </a:p>
          <a:p>
            <a:r>
              <a:rPr lang="en-US" b="0" dirty="0"/>
              <a:t>	</a:t>
            </a:r>
            <a:r>
              <a:rPr lang="en-US" b="0" dirty="0" smtClean="0"/>
              <a:t>Today lines are blurred because parties and society has changed.</a:t>
            </a:r>
          </a:p>
          <a:p>
            <a:r>
              <a:rPr lang="en-US" b="0" dirty="0"/>
              <a:t>	</a:t>
            </a:r>
            <a:r>
              <a:rPr lang="en-US" b="0" dirty="0" smtClean="0"/>
              <a:t>Many have turned to voting liberal democrat. </a:t>
            </a:r>
            <a:endParaRPr lang="en-US" dirty="0" smtClean="0"/>
          </a:p>
          <a:p>
            <a:r>
              <a:rPr lang="en-US" dirty="0" smtClean="0"/>
              <a:t>Regional Factors</a:t>
            </a:r>
          </a:p>
          <a:p>
            <a:r>
              <a:rPr lang="en-US" dirty="0"/>
              <a:t>	</a:t>
            </a:r>
            <a:r>
              <a:rPr lang="en-US" b="0" dirty="0" err="1" smtClean="0"/>
              <a:t>Labour</a:t>
            </a:r>
            <a:r>
              <a:rPr lang="en-US" b="0" dirty="0" smtClean="0"/>
              <a:t> Party does well in urban and industrial areas in Scotland and Wales, North England and central London</a:t>
            </a:r>
          </a:p>
          <a:p>
            <a:r>
              <a:rPr lang="en-US" b="0" dirty="0"/>
              <a:t>	</a:t>
            </a:r>
            <a:r>
              <a:rPr lang="en-US" b="0" dirty="0" smtClean="0"/>
              <a:t>Conservatives win in rural and suburban areas.</a:t>
            </a:r>
          </a:p>
          <a:p>
            <a:r>
              <a:rPr lang="en-US" b="0" dirty="0"/>
              <a:t>	</a:t>
            </a:r>
            <a:r>
              <a:rPr lang="en-US" b="0" dirty="0" smtClean="0"/>
              <a:t>Tied to social class and urban vs. rural values. </a:t>
            </a:r>
            <a:endParaRPr lang="en-US" dirty="0" smtClean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226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66800"/>
            <a:ext cx="3200400" cy="3712464"/>
          </a:xfrm>
        </p:spPr>
        <p:txBody>
          <a:bodyPr>
            <a:normAutofit fontScale="55000" lnSpcReduction="20000"/>
          </a:bodyPr>
          <a:lstStyle/>
          <a:p>
            <a:r>
              <a:rPr lang="en-US" b="0" dirty="0"/>
              <a:t>Political culture of advanced democracies reflect post-modernism.</a:t>
            </a:r>
          </a:p>
          <a:p>
            <a:r>
              <a:rPr lang="en-US" dirty="0"/>
              <a:t>Modernism-Set of values that come along with industrialization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Secularism-</a:t>
            </a:r>
            <a:r>
              <a:rPr lang="en-US" b="0" dirty="0"/>
              <a:t>Emphasis on non-religious aspect of life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Reasoning-</a:t>
            </a:r>
            <a:r>
              <a:rPr lang="en-US" b="0" dirty="0"/>
              <a:t>Rationalism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Materialism-</a:t>
            </a:r>
            <a:r>
              <a:rPr lang="en-US" b="0" dirty="0"/>
              <a:t> Valuing concrete objects and possessions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Technology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Bureaucracy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Emphasis on freedom rather than collective equality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Democracies </a:t>
            </a:r>
            <a:br>
              <a:rPr lang="en-US" dirty="0" smtClean="0"/>
            </a:br>
            <a:r>
              <a:rPr lang="en-US" dirty="0" smtClean="0"/>
              <a:t>Economic Dimensions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28700"/>
            <a:ext cx="32004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0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/>
            <a:endParaRPr lang="en-US" b="0" dirty="0"/>
          </a:p>
          <a:p>
            <a:pPr marL="0" indent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Political Parties</a:t>
            </a:r>
          </a:p>
          <a:p>
            <a:pPr marL="0" indent="0"/>
            <a:r>
              <a:rPr lang="en-US" dirty="0"/>
              <a:t>Whigs-</a:t>
            </a:r>
            <a:r>
              <a:rPr lang="en-US" b="0" dirty="0"/>
              <a:t>Liberal Party (Opposed Charles II)</a:t>
            </a:r>
            <a:endParaRPr lang="en-US" dirty="0"/>
          </a:p>
          <a:p>
            <a:pPr marL="0" indent="0"/>
            <a:r>
              <a:rPr lang="en-US" dirty="0"/>
              <a:t>Tories- </a:t>
            </a:r>
            <a:r>
              <a:rPr lang="en-US" b="0" dirty="0"/>
              <a:t>Conservatives (Supported Charles II)</a:t>
            </a:r>
          </a:p>
          <a:p>
            <a:pPr marL="0" indent="0"/>
            <a:endParaRPr lang="en-US" b="0" dirty="0"/>
          </a:p>
          <a:p>
            <a:pPr marL="0" indent="0"/>
            <a:r>
              <a:rPr lang="en-US" b="0" dirty="0"/>
              <a:t>Major parties today are </a:t>
            </a:r>
            <a:r>
              <a:rPr lang="en-US" b="0" dirty="0" err="1"/>
              <a:t>Labour</a:t>
            </a:r>
            <a:r>
              <a:rPr lang="en-US" b="0" dirty="0"/>
              <a:t> party and Conservative party.</a:t>
            </a:r>
          </a:p>
          <a:p>
            <a:pPr marL="0" indent="0"/>
            <a:r>
              <a:rPr lang="en-US" b="0" dirty="0"/>
              <a:t>Traditionally have had strong third parties. Typically liberal democrats.</a:t>
            </a:r>
          </a:p>
          <a:p>
            <a:pPr marL="0" indent="0"/>
            <a:r>
              <a:rPr lang="en-US" b="0" dirty="0"/>
              <a:t>Use parliamentary system with “first past the post” system.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43000"/>
            <a:ext cx="414648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0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linkage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Political parties, interest groups, print and electronic media.</a:t>
            </a:r>
          </a:p>
          <a:p>
            <a:r>
              <a:rPr lang="en-US" dirty="0" smtClean="0"/>
              <a:t>Political Parties</a:t>
            </a:r>
          </a:p>
          <a:p>
            <a:r>
              <a:rPr lang="en-US" dirty="0"/>
              <a:t>	</a:t>
            </a:r>
            <a:r>
              <a:rPr lang="en-US" b="0" dirty="0" smtClean="0"/>
              <a:t>Parties started in 18</a:t>
            </a:r>
            <a:r>
              <a:rPr lang="en-US" b="0" baseline="30000" dirty="0" smtClean="0"/>
              <a:t>th</a:t>
            </a:r>
            <a:r>
              <a:rPr lang="en-US" b="0" dirty="0" smtClean="0"/>
              <a:t> century.</a:t>
            </a:r>
          </a:p>
          <a:p>
            <a:r>
              <a:rPr lang="en-US" b="0" dirty="0"/>
              <a:t>	</a:t>
            </a:r>
            <a:r>
              <a:rPr lang="en-US" b="0" dirty="0" smtClean="0"/>
              <a:t>At first just </a:t>
            </a:r>
            <a:r>
              <a:rPr lang="en-US" dirty="0" smtClean="0"/>
              <a:t>caucuses-Meeting of likeminded people</a:t>
            </a:r>
          </a:p>
          <a:p>
            <a:r>
              <a:rPr lang="en-US" dirty="0"/>
              <a:t>	</a:t>
            </a:r>
            <a:r>
              <a:rPr lang="en-US" b="0" dirty="0" err="1" smtClean="0"/>
              <a:t>Labour</a:t>
            </a:r>
            <a:r>
              <a:rPr lang="en-US" b="0" dirty="0" smtClean="0"/>
              <a:t> party came after Industrial Revolution.</a:t>
            </a:r>
          </a:p>
          <a:p>
            <a:endParaRPr lang="en-US" b="0" dirty="0"/>
          </a:p>
          <a:p>
            <a:r>
              <a:rPr lang="en-US" b="0" dirty="0" smtClean="0"/>
              <a:t>	2010 parliament unusual because no party gained majority, and coalition government formed.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err="1" smtClean="0"/>
              <a:t>Labour</a:t>
            </a:r>
            <a:r>
              <a:rPr lang="en-US" dirty="0" smtClean="0"/>
              <a:t>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Largest party on left.</a:t>
            </a:r>
          </a:p>
          <a:p>
            <a:r>
              <a:rPr lang="en-US" b="0" dirty="0" smtClean="0"/>
              <a:t>Controlled government since 1997 until 2010 when ceded power to coalition.</a:t>
            </a:r>
          </a:p>
          <a:p>
            <a:r>
              <a:rPr lang="en-US" b="0" dirty="0" smtClean="0"/>
              <a:t>Labor unions have provided the most funds. </a:t>
            </a:r>
            <a:endParaRPr lang="en-US" b="0" dirty="0"/>
          </a:p>
          <a:p>
            <a:endParaRPr lang="en-US" b="0" dirty="0"/>
          </a:p>
          <a:p>
            <a:r>
              <a:rPr lang="en-US" b="0" dirty="0" smtClean="0"/>
              <a:t>Early history of party called for </a:t>
            </a:r>
            <a:r>
              <a:rPr lang="en-US" dirty="0" smtClean="0"/>
              <a:t>Clause 4-</a:t>
            </a:r>
            <a:r>
              <a:rPr lang="en-US" b="0" dirty="0" smtClean="0"/>
              <a:t>Controversial call for nationalization of “commanding heights” of British industry. Removed in 1990s. </a:t>
            </a:r>
          </a:p>
          <a:p>
            <a:r>
              <a:rPr lang="en-US" b="0" dirty="0" smtClean="0"/>
              <a:t>Has had a general move towards center with Neil Kinnock, John Smith, Tony Blair, Ed </a:t>
            </a:r>
            <a:r>
              <a:rPr lang="en-US" b="0" dirty="0" err="1" smtClean="0"/>
              <a:t>Miliband</a:t>
            </a:r>
            <a:r>
              <a:rPr lang="en-US" b="0" dirty="0" smtClean="0"/>
              <a:t> (2010-present).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06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The conservative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0" dirty="0" smtClean="0"/>
              <a:t>Dominant party between WWII and 1997.</a:t>
            </a:r>
          </a:p>
          <a:p>
            <a:r>
              <a:rPr lang="en-US" b="0" dirty="0" smtClean="0"/>
              <a:t>Supported market-controlled economy, privatization, less welfare.</a:t>
            </a:r>
            <a:endParaRPr lang="en-US" b="0" dirty="0"/>
          </a:p>
          <a:p>
            <a:r>
              <a:rPr lang="en-US" b="0" dirty="0" smtClean="0"/>
              <a:t>Very conservative under Thatcher, but moved back to center with John Major (1990-1997)</a:t>
            </a:r>
          </a:p>
          <a:p>
            <a:endParaRPr lang="en-US" b="0" dirty="0"/>
          </a:p>
          <a:p>
            <a:r>
              <a:rPr lang="en-US" b="0" dirty="0" smtClean="0"/>
              <a:t>After </a:t>
            </a:r>
            <a:r>
              <a:rPr lang="en-US" b="0" dirty="0" err="1" smtClean="0"/>
              <a:t>Labour</a:t>
            </a:r>
            <a:r>
              <a:rPr lang="en-US" b="0" dirty="0" smtClean="0"/>
              <a:t> took over in 1997-Weakened by divisions between two groups-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Traditional Wing(one=nation Tories)- </a:t>
            </a:r>
            <a:r>
              <a:rPr lang="en-US" b="0" dirty="0" smtClean="0"/>
              <a:t>Elite class that takes everyone’s interest into account before making decision.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Thatcherite</a:t>
            </a:r>
            <a:r>
              <a:rPr lang="en-US" dirty="0" smtClean="0"/>
              <a:t> wing- </a:t>
            </a:r>
            <a:r>
              <a:rPr lang="en-US" b="0" dirty="0" smtClean="0"/>
              <a:t>More conservative and want to roll back government controls of economy. Don’t like European Union move-</a:t>
            </a:r>
            <a:r>
              <a:rPr lang="en-US" dirty="0" err="1" smtClean="0"/>
              <a:t>Euroskeptics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Current leader is David Cameron- Nick Clegg (Liberal Democrat) deputy prime minister.</a:t>
            </a:r>
            <a:endParaRPr lang="en-US" b="0" dirty="0"/>
          </a:p>
          <a:p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74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0" dirty="0" smtClean="0"/>
              <a:t>Established in 1989 (Merger between Liberals and Social Democrats)</a:t>
            </a:r>
          </a:p>
          <a:p>
            <a:r>
              <a:rPr lang="en-US" b="0" dirty="0" smtClean="0"/>
              <a:t>Promised to find liberal grounds between Thatcher’s extremely conservative leadership and </a:t>
            </a:r>
            <a:r>
              <a:rPr lang="en-US" b="0" dirty="0" err="1" smtClean="0"/>
              <a:t>Labour’s</a:t>
            </a:r>
            <a:r>
              <a:rPr lang="en-US" b="0" dirty="0" smtClean="0"/>
              <a:t> leftist views and strategies.</a:t>
            </a:r>
          </a:p>
          <a:p>
            <a:r>
              <a:rPr lang="en-US" b="0" dirty="0" smtClean="0"/>
              <a:t>Won 26% of votes in 1983 but because of Single Member District Plurality only 23 seats. </a:t>
            </a:r>
          </a:p>
          <a:p>
            <a:r>
              <a:rPr lang="en-US" b="0" dirty="0" smtClean="0"/>
              <a:t>Brits have campaigned for proportional representation and Bill of Rights. </a:t>
            </a:r>
          </a:p>
          <a:p>
            <a:endParaRPr lang="en-US" b="0" dirty="0"/>
          </a:p>
          <a:p>
            <a:r>
              <a:rPr lang="en-US" b="0" dirty="0" smtClean="0"/>
              <a:t>Have declined in early 1990s. Helped when Nick Clegg named deputy prime minister. 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The liberal democrats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32194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5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Have nationalist groups from other countries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Plaid </a:t>
            </a:r>
            <a:r>
              <a:rPr lang="en-US" b="0" dirty="0" err="1" smtClean="0"/>
              <a:t>Cymru</a:t>
            </a:r>
            <a:r>
              <a:rPr lang="en-US" b="0" dirty="0" smtClean="0"/>
              <a:t> (Wales)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Scottish National Party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Sinn Fein (political arm of IRA)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Democratic unionist party (Protestant clergymen in Ireland)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British National Party (Never represented in Parliament) Considered </a:t>
            </a:r>
            <a:r>
              <a:rPr lang="en-US" b="0" dirty="0" smtClean="0"/>
              <a:t>racist. 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UK Independence Party (Opposition to British membership in EU.) 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Other parties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411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0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Plurality Electoral System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Have a winner-take-all system like US (About 65,000 per district)-650 districts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MPs do not have to live in district they represent-so party leaders run from </a:t>
            </a:r>
            <a:r>
              <a:rPr lang="en-US" dirty="0" smtClean="0"/>
              <a:t>safe districts </a:t>
            </a:r>
            <a:r>
              <a:rPr lang="en-US" b="0" dirty="0" smtClean="0"/>
              <a:t>where that party almost always wins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This winner-take-all system often exaggerates victory or larger party and reduced influence of minor parties.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Elections held every 5 years. 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555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 Group Pluralism-</a:t>
            </a:r>
            <a:r>
              <a:rPr lang="en-US" b="0" dirty="0" smtClean="0"/>
              <a:t>autonomous groups competing with one another for influence in policy making</a:t>
            </a:r>
          </a:p>
          <a:p>
            <a:r>
              <a:rPr lang="en-US" dirty="0" smtClean="0"/>
              <a:t>Neo-corporatism-</a:t>
            </a:r>
            <a:r>
              <a:rPr lang="en-US" b="0" dirty="0" smtClean="0"/>
              <a:t>Where interest groups take the lead and sometimes dominate the state</a:t>
            </a:r>
          </a:p>
          <a:p>
            <a:r>
              <a:rPr lang="en-US" dirty="0" err="1" smtClean="0"/>
              <a:t>Quangos</a:t>
            </a:r>
            <a:r>
              <a:rPr lang="en-US" dirty="0" smtClean="0"/>
              <a:t>-</a:t>
            </a:r>
            <a:r>
              <a:rPr lang="en-US" b="0" dirty="0" smtClean="0"/>
              <a:t>quasi-autonomous nongovernmental organizations-policy advisory boards appointed by the governor.</a:t>
            </a:r>
          </a:p>
          <a:p>
            <a:r>
              <a:rPr lang="en-US" dirty="0" smtClean="0"/>
              <a:t>Trade Unions Congress-</a:t>
            </a:r>
            <a:r>
              <a:rPr lang="en-US" b="0" dirty="0" smtClean="0"/>
              <a:t>Coalition of unions with a great deal of clout because government often consults them. Slammed shut by Thatcher. Gaining more power in 1990s. </a:t>
            </a:r>
          </a:p>
        </p:txBody>
      </p:sp>
    </p:spTree>
    <p:extLst>
      <p:ext uri="{BB962C8B-B14F-4D97-AF65-F5344CB8AC3E}">
        <p14:creationId xmlns:p14="http://schemas.microsoft.com/office/powerpoint/2010/main" val="12312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0" dirty="0"/>
              <a:t>British newspapers reflect social class divisions.</a:t>
            </a:r>
          </a:p>
          <a:p>
            <a:r>
              <a:rPr lang="en-US" b="0" dirty="0"/>
              <a:t>Radio and television came during collective consensus era so originally controlled by BBC. </a:t>
            </a:r>
          </a:p>
          <a:p>
            <a:r>
              <a:rPr lang="en-US" b="0" dirty="0"/>
              <a:t>Commercial television introduced in 1950s and now have 5 stations that compete. </a:t>
            </a:r>
          </a:p>
          <a:p>
            <a:r>
              <a:rPr lang="en-US" b="0" dirty="0"/>
              <a:t>Somewhat strictly regulated by the government.</a:t>
            </a:r>
          </a:p>
          <a:p>
            <a:r>
              <a:rPr lang="en-US" b="0" dirty="0"/>
              <a:t>No advertisements may be sold to politicians, parties, or political causes.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the role of the media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276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1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0" dirty="0" smtClean="0"/>
              <a:t>Big clash with Blair government in 2003 with Iraq war. </a:t>
            </a:r>
          </a:p>
          <a:p>
            <a:r>
              <a:rPr lang="en-US" b="0" dirty="0" err="1" smtClean="0"/>
              <a:t>Labour</a:t>
            </a:r>
            <a:r>
              <a:rPr lang="en-US" b="0" dirty="0" smtClean="0"/>
              <a:t> government continued to support BBC with </a:t>
            </a:r>
            <a:r>
              <a:rPr lang="en-US" b="0" dirty="0" err="1" smtClean="0"/>
              <a:t>liscense</a:t>
            </a:r>
            <a:r>
              <a:rPr lang="en-US" b="0" dirty="0" smtClean="0"/>
              <a:t> fee on any household in Britain with a television that receives broadcasts. </a:t>
            </a:r>
          </a:p>
          <a:p>
            <a:r>
              <a:rPr lang="en-US" b="0" dirty="0"/>
              <a:t>	</a:t>
            </a:r>
            <a:r>
              <a:rPr lang="en-US" b="0" dirty="0" smtClean="0"/>
              <a:t>Conservatives have wanted a more transparent BBC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BBC and government restrictions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359141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1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other words, emphasizes making money and gaining economic success. </a:t>
            </a:r>
          </a:p>
          <a:p>
            <a:r>
              <a:rPr lang="en-US" b="0" dirty="0" smtClean="0"/>
              <a:t>Also shift to </a:t>
            </a:r>
            <a:r>
              <a:rPr lang="en-US" dirty="0" smtClean="0"/>
              <a:t>Post-Modernism-a set of values that emphasizes quality of life over concern with material gain.</a:t>
            </a:r>
          </a:p>
          <a:p>
            <a:r>
              <a:rPr lang="en-US" b="0" dirty="0" smtClean="0"/>
              <a:t>Values of Post-Modernism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Preservation of the environment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Promotion of health-care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Education </a:t>
            </a:r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Also shows shift to </a:t>
            </a:r>
            <a:r>
              <a:rPr lang="en-US" dirty="0" smtClean="0"/>
              <a:t>post-industrialism </a:t>
            </a:r>
            <a:r>
              <a:rPr lang="en-US" b="0" dirty="0" smtClean="0"/>
              <a:t>where most people are employed in the service sector.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244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0" i="1" dirty="0" smtClean="0"/>
              <a:t>News of the World </a:t>
            </a:r>
            <a:r>
              <a:rPr lang="en-US" b="0" dirty="0" smtClean="0"/>
              <a:t>in 2011 with phone hacking. Brought down Rupert Murdock. </a:t>
            </a:r>
          </a:p>
          <a:p>
            <a:endParaRPr lang="en-US" b="0" i="1" dirty="0"/>
          </a:p>
          <a:p>
            <a:r>
              <a:rPr lang="en-US" b="0" dirty="0" smtClean="0"/>
              <a:t>Brought relationship between media and politics into question-political favoritism and coziness. </a:t>
            </a:r>
          </a:p>
          <a:p>
            <a:endParaRPr lang="en-US" b="0" dirty="0"/>
          </a:p>
          <a:p>
            <a:r>
              <a:rPr lang="en-US" b="0" dirty="0" smtClean="0"/>
              <a:t>Press regulation at the forefront of Cameron’s coalition government. 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media scandal of 2011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3147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1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0" dirty="0">
                <a:solidFill>
                  <a:prstClr val="black"/>
                </a:solidFill>
              </a:rPr>
              <a:t>British government has 3 branches and a bureaucracy.</a:t>
            </a:r>
          </a:p>
          <a:p>
            <a:pPr lvl="0"/>
            <a:r>
              <a:rPr lang="en-US" b="0" dirty="0">
                <a:solidFill>
                  <a:prstClr val="black"/>
                </a:solidFill>
              </a:rPr>
              <a:t>Has a bicameral legislature but a parliamentary system. Separation of powers does not exist. </a:t>
            </a:r>
          </a:p>
          <a:p>
            <a:pPr lvl="0"/>
            <a:r>
              <a:rPr lang="en-US" b="0" dirty="0">
                <a:solidFill>
                  <a:prstClr val="black"/>
                </a:solidFill>
              </a:rPr>
              <a:t>Britain is a unitary state with power centered in London.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the institutions of national government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2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the cabinet and the prime minister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Unlike US cabinet, in Britain the cabinet leaders are members of parliament. </a:t>
            </a:r>
          </a:p>
          <a:p>
            <a:r>
              <a:rPr lang="en-US" dirty="0" smtClean="0"/>
              <a:t>Collective cabinet </a:t>
            </a:r>
            <a:r>
              <a:rPr lang="en-US" b="0" dirty="0" smtClean="0"/>
              <a:t>center of policymaking in Britain. Do not vote but publically support the prime minister.</a:t>
            </a:r>
          </a:p>
          <a:p>
            <a:r>
              <a:rPr lang="en-US" b="0" dirty="0" smtClean="0"/>
              <a:t>Prime minister is “first among equals”. </a:t>
            </a:r>
          </a:p>
          <a:p>
            <a:r>
              <a:rPr lang="en-US" b="0" dirty="0" smtClean="0"/>
              <a:t>Since no majority party emerged, formed conservatives formed coalition with liberal democrat leader Nick Clegg. Had to compromise and adjust viewpoints.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0" dirty="0" smtClean="0"/>
              <a:t>The prime minister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Speaks for all members of Parliament.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Chooses cabinet ministers and other subordinate posts.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Makes decisions in the cabinet with agreement of the ministers.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Campaigns for and represents the party in parliamentary elections. </a:t>
            </a:r>
            <a:endParaRPr lang="en-US" b="0" dirty="0"/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endParaRPr lang="en-US" b="0" dirty="0"/>
          </a:p>
          <a:p>
            <a:endParaRPr lang="en-US" b="0" dirty="0" smtClean="0"/>
          </a:p>
          <a:p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the cabinet and the prime minister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295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14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parliament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 smtClean="0"/>
              <a:t>The House of Commons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Assumed that one party will get majority and another party with be opposition.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Majority party vs. </a:t>
            </a:r>
            <a:r>
              <a:rPr lang="en-US" dirty="0" smtClean="0"/>
              <a:t>“loyal opposition”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indent="0"/>
            <a:r>
              <a:rPr lang="en-US" b="0" dirty="0" smtClean="0"/>
              <a:t>Setup of House of Commons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Two benches facing one another with a table in the middle “two sword lengths wide”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Prime minister sits on the front bench of majority side in the middle. Across is leader of opposition party.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Cabinet members on front rows of majority side and “</a:t>
            </a:r>
            <a:r>
              <a:rPr lang="en-US" dirty="0" smtClean="0"/>
              <a:t>shadow cabinet” </a:t>
            </a:r>
            <a:r>
              <a:rPr lang="en-US" b="0" dirty="0" smtClean="0"/>
              <a:t>faces them on opposition side.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Back benchers </a:t>
            </a:r>
            <a:r>
              <a:rPr lang="en-US" b="0" dirty="0" smtClean="0"/>
              <a:t>are less influential MPs.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24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parliament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 smtClean="0"/>
              <a:t>Debate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Have a once a week </a:t>
            </a:r>
            <a:r>
              <a:rPr lang="en-US" dirty="0" smtClean="0"/>
              <a:t>Question time </a:t>
            </a:r>
            <a:r>
              <a:rPr lang="en-US" b="0" dirty="0" smtClean="0"/>
              <a:t>where members of parliament and cabinet must defend themselves and their decisions.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Speaker of the House </a:t>
            </a:r>
            <a:r>
              <a:rPr lang="en-US" b="0" dirty="0" smtClean="0"/>
              <a:t>presides over debate.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This is where MPs get noticed for future leader spots and also the primary “check” on power since checks and balances do not exist. </a:t>
            </a:r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 marL="0" indent="0"/>
            <a:r>
              <a:rPr lang="en-US" b="0" dirty="0" smtClean="0"/>
              <a:t>Party Discipline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Since majority is the government, if party members do not support leadership, government may fall into crisis.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If there is a </a:t>
            </a:r>
            <a:r>
              <a:rPr lang="en-US" dirty="0" smtClean="0"/>
              <a:t>vote of no confidence </a:t>
            </a:r>
            <a:r>
              <a:rPr lang="en-US" b="0" dirty="0" smtClean="0"/>
              <a:t>then cabinet must resign immediately.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Backbenchers have been more outspoken than in the past.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Had parliamentary expenses scandal in 2011 that questioned </a:t>
            </a:r>
            <a:r>
              <a:rPr lang="en-US" dirty="0" smtClean="0"/>
              <a:t>parliamentary sovereignty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29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0" dirty="0" smtClean="0"/>
              <a:t>House of Lords has very little power. </a:t>
            </a:r>
          </a:p>
          <a:p>
            <a:r>
              <a:rPr lang="en-US" b="0" dirty="0" smtClean="0"/>
              <a:t>The only hereditary parliamentary house in existence today. </a:t>
            </a:r>
          </a:p>
          <a:p>
            <a:r>
              <a:rPr lang="en-US" b="0" dirty="0" smtClean="0"/>
              <a:t>The only power today is to delay legislation and to debate technicalities of proposed bills. </a:t>
            </a:r>
          </a:p>
          <a:p>
            <a:r>
              <a:rPr lang="en-US" b="0" dirty="0" smtClean="0"/>
              <a:t>Can add amendments to bills but will get overturned with majority vote in Commons. </a:t>
            </a:r>
          </a:p>
          <a:p>
            <a:r>
              <a:rPr lang="en-US" b="0" dirty="0" smtClean="0"/>
              <a:t>Until 1999 half were </a:t>
            </a:r>
            <a:r>
              <a:rPr lang="en-US" dirty="0" smtClean="0"/>
              <a:t>hereditary peers </a:t>
            </a:r>
            <a:r>
              <a:rPr lang="en-US" b="0" dirty="0" smtClean="0"/>
              <a:t>and half were </a:t>
            </a:r>
            <a:r>
              <a:rPr lang="en-US" dirty="0" smtClean="0"/>
              <a:t>life peers. </a:t>
            </a:r>
            <a:r>
              <a:rPr lang="en-US" b="0" dirty="0" smtClean="0"/>
              <a:t>The government then took most hereditary peer seats away.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House of lords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390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435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0" dirty="0"/>
              <a:t>Britain has a highly advanced bureaucracy. </a:t>
            </a:r>
          </a:p>
          <a:p>
            <a:r>
              <a:rPr lang="en-US" b="0" dirty="0"/>
              <a:t>Top civil servants have great deal of input in policymaking including </a:t>
            </a:r>
            <a:r>
              <a:rPr lang="en-US" dirty="0"/>
              <a:t>discretionary power </a:t>
            </a:r>
            <a:r>
              <a:rPr lang="en-US" b="0" dirty="0"/>
              <a:t>to make many decisions in implementing legislative and executive decisions.</a:t>
            </a:r>
          </a:p>
          <a:p>
            <a:r>
              <a:rPr lang="en-US" b="0" dirty="0"/>
              <a:t>Bureaucrats typically do not run for office but stay and fulfill important role in government.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bureaucracy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276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85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0" dirty="0" smtClean="0"/>
              <a:t>The idea of trial by jury goes back to Henry II in 13</a:t>
            </a:r>
            <a:r>
              <a:rPr lang="en-US" b="0" baseline="30000" dirty="0" smtClean="0"/>
              <a:t>th</a:t>
            </a:r>
            <a:r>
              <a:rPr lang="en-US" b="0" dirty="0" smtClean="0"/>
              <a:t> century. But now much more limited power. </a:t>
            </a:r>
          </a:p>
          <a:p>
            <a:r>
              <a:rPr lang="en-US" dirty="0" smtClean="0"/>
              <a:t>Parliamentary sovereignty </a:t>
            </a:r>
            <a:r>
              <a:rPr lang="en-US" b="0" dirty="0" smtClean="0"/>
              <a:t>has limited judicial power.</a:t>
            </a:r>
          </a:p>
          <a:p>
            <a:r>
              <a:rPr lang="en-US" b="0" dirty="0" smtClean="0"/>
              <a:t>British courts can only say whether government decisions violate common law or previous acts of parliament. Courts cannot impose rulings on Parliament, prime minister, or cabinet.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the judiciary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295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4146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institutions</a:t>
            </a:r>
            <a:br>
              <a:rPr lang="en-US" dirty="0" smtClean="0"/>
            </a:br>
            <a:r>
              <a:rPr lang="en-US" dirty="0" smtClean="0"/>
              <a:t>the judiciary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British legal system based on </a:t>
            </a:r>
            <a:r>
              <a:rPr lang="en-US" dirty="0" smtClean="0"/>
              <a:t>common law </a:t>
            </a:r>
            <a:r>
              <a:rPr lang="en-US" b="0" dirty="0" smtClean="0"/>
              <a:t>as opposed to </a:t>
            </a:r>
            <a:r>
              <a:rPr lang="en-US" dirty="0" smtClean="0"/>
              <a:t>code law </a:t>
            </a:r>
            <a:r>
              <a:rPr lang="en-US" b="0" dirty="0" smtClean="0"/>
              <a:t>in rest of Europe. </a:t>
            </a:r>
          </a:p>
          <a:p>
            <a:r>
              <a:rPr lang="en-US" b="0" dirty="0" smtClean="0"/>
              <a:t>In 2009 a </a:t>
            </a:r>
            <a:r>
              <a:rPr lang="en-US" dirty="0" smtClean="0"/>
              <a:t>Supreme Court </a:t>
            </a:r>
            <a:r>
              <a:rPr lang="en-US" b="0" dirty="0" smtClean="0"/>
              <a:t>was created to replace law lords.</a:t>
            </a:r>
          </a:p>
          <a:p>
            <a:r>
              <a:rPr lang="en-US" b="0" dirty="0" smtClean="0"/>
              <a:t>The court has a president and 11 justices appointed by a panel of lawyers. </a:t>
            </a:r>
          </a:p>
          <a:p>
            <a:r>
              <a:rPr lang="en-US" b="0" dirty="0" smtClean="0"/>
              <a:t>It cannot declare an Act of Parliament unconstitutional. </a:t>
            </a:r>
          </a:p>
          <a:p>
            <a:r>
              <a:rPr lang="en-US" b="0" dirty="0" smtClean="0"/>
              <a:t>Appointed on “good behavior” but expected to retire at 75. </a:t>
            </a:r>
            <a:endParaRPr lang="en-US" b="0" dirty="0"/>
          </a:p>
          <a:p>
            <a:r>
              <a:rPr lang="en-US" b="0" dirty="0" smtClean="0"/>
              <a:t>Now judges have responsibility of reviewing EU laws and determine whether they conflict with parliamentary statutes. </a:t>
            </a:r>
          </a:p>
        </p:txBody>
      </p:sp>
    </p:spTree>
    <p:extLst>
      <p:ext uri="{BB962C8B-B14F-4D97-AF65-F5344CB8AC3E}">
        <p14:creationId xmlns:p14="http://schemas.microsoft.com/office/powerpoint/2010/main" val="135998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b="0" dirty="0" smtClean="0"/>
              <a:t>Western Europe had a need to integrate after WWII</a:t>
            </a:r>
          </a:p>
          <a:p>
            <a:r>
              <a:rPr lang="en-US" b="0" dirty="0"/>
              <a:t>	</a:t>
            </a:r>
            <a:r>
              <a:rPr lang="en-US" b="0" dirty="0" smtClean="0"/>
              <a:t>Why?</a:t>
            </a:r>
          </a:p>
          <a:p>
            <a:endParaRPr lang="en-US" b="0" dirty="0"/>
          </a:p>
          <a:p>
            <a:r>
              <a:rPr lang="en-US" b="0" dirty="0" smtClean="0"/>
              <a:t>NAFTA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Created in 1995 as a free trade area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Binds the US, Canada, and Mexico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How is this different from the EU?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Supranational Organizations: The European Union and NAFTA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314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policy and 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In 2010 formed coalition government of Conservatives and Liberal Democrats-only second since WWII. </a:t>
            </a:r>
          </a:p>
          <a:p>
            <a:r>
              <a:rPr lang="en-US" dirty="0" smtClean="0"/>
              <a:t>Evolving Relationship between the Government and the Economy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Historical basis of economy is </a:t>
            </a:r>
            <a:r>
              <a:rPr lang="en-US" dirty="0" smtClean="0"/>
              <a:t>liberalism-</a:t>
            </a:r>
            <a:r>
              <a:rPr lang="en-US" b="0" dirty="0" smtClean="0"/>
              <a:t>political and economic freedoms.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Since end of WWII redefined relationship with economy several times.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Until 1970s, </a:t>
            </a:r>
            <a:r>
              <a:rPr lang="en-US" dirty="0" smtClean="0"/>
              <a:t>collective consensus </a:t>
            </a:r>
            <a:r>
              <a:rPr lang="en-US" b="0" dirty="0" smtClean="0"/>
              <a:t>based on belief of strong democratic values with government in economy and nationalizing industries. (Keynesianism)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Margaret Thatcher then emphasized </a:t>
            </a:r>
            <a:r>
              <a:rPr lang="en-US" dirty="0" smtClean="0"/>
              <a:t>neoliberalism</a:t>
            </a:r>
            <a:r>
              <a:rPr lang="en-US" b="0" dirty="0" smtClean="0"/>
              <a:t>-return to liberalism that had once held Britain.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Since then they have tried to search for more middle ground. </a:t>
            </a:r>
            <a:endParaRPr lang="en-US" b="0" dirty="0"/>
          </a:p>
          <a:p>
            <a:endParaRPr lang="en-US" b="0" dirty="0" smtClean="0"/>
          </a:p>
          <a:p>
            <a:endParaRPr lang="en-US" b="0" dirty="0"/>
          </a:p>
          <a:p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92985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policy and 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Evolving Relationship between Government and the Economy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Blair teamed up with Gordon Brown  to bring down </a:t>
            </a:r>
            <a:r>
              <a:rPr lang="en-US" dirty="0" smtClean="0"/>
              <a:t>“misery index” </a:t>
            </a:r>
            <a:r>
              <a:rPr lang="en-US" b="0" dirty="0" smtClean="0"/>
              <a:t>inflation </a:t>
            </a:r>
            <a:r>
              <a:rPr lang="en-US" b="0" smtClean="0"/>
              <a:t>plus unemployment </a:t>
            </a:r>
            <a:r>
              <a:rPr lang="en-US" b="0" dirty="0" smtClean="0"/>
              <a:t>to a new low. 2007 declines started to hurt economy.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Gordon Brown emphasized </a:t>
            </a:r>
            <a:r>
              <a:rPr lang="en-US" dirty="0" smtClean="0"/>
              <a:t>Big Society </a:t>
            </a:r>
            <a:r>
              <a:rPr lang="en-US" b="0" dirty="0" smtClean="0"/>
              <a:t>with greater roles for private companies, charities, and employee owned cooperatives. Said that government had gotten too big and wanted to give more power to citizens.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Liberal Democrats have agreed with Cameron-had drastic reductions in public spending.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Voted to increase maximum fees that a university can charge from $5,400 to $14,500.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719955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Transparency in the Government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Has a solid reputation of being transparent which is why 2009 scandal was very shocking.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Had “second-homes allowance” and Michael Martin, House of Commons speaker, resigned after claiming thousands of pounds for chauffeured car.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Lowered people’s faith in government.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Fact that they were exposed still shows that transparency is high. 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policy and current issues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238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5059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policy and 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 with European Union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British insularity has meant that England tends to keep allies at an arm’s length.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Under PM John Major, Britain signed Maastricht Treat which created European Union then more favorable under Blair.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Blair pushed for adoption of Euro but never passed, and Conservative Party is still split.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Recent polls show percentage of citizens who still want pound is below 50%.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David Cameron caught between indecisive Conservative Party.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Many people voted in 2009 with UK Independence Party.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118460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Terrorism and Violence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Four British Muslim suicide bombers attacked transit system in July 2005, killing 52 people.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Government is now earmarking money for terrorism.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Pilot program to teach nonviolence in some Muslim religious classes.-Very controversial. </a:t>
            </a:r>
          </a:p>
          <a:p>
            <a:pPr marL="0" indent="0"/>
            <a:endParaRPr lang="en-US" b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Policy and Current Issues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3657600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4905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Relationship with the US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Tony Blair sought to keep and build close relationship with US. 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Torn with Iraq War which most of Europe opposed. 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Since 2008 election of Obama relationships have improved.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policy and current issues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200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445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policy and 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Devolution and Constitutional Reform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Which British government is still </a:t>
            </a:r>
            <a:r>
              <a:rPr lang="en-US" dirty="0" smtClean="0"/>
              <a:t>unitary, </a:t>
            </a:r>
            <a:r>
              <a:rPr lang="en-US" b="0" dirty="0" smtClean="0"/>
              <a:t>continuing desire from Scots, Welsh, and Northern Ireland has made strong push for </a:t>
            </a:r>
            <a:r>
              <a:rPr lang="en-US" dirty="0" smtClean="0"/>
              <a:t>devolution.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Since 1999 there has been Scottish and Welsh regional assemblies that can tax, and have education and economic planning.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1998 Good Friday Agreement set up parliament for northern Ireland. (closed until 2007 due to violence)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732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Great Britain or Little England?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“The Little island that conquered the world!”</a:t>
            </a:r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/>
              <a:t>Has three major sources of authority and power that provide stability and legitimacy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/>
              <a:t>Social compacts and Constitutionalism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/>
              <a:t>Historical Evolution of National Political Traditions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and politics in Britain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066800"/>
            <a:ext cx="339030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6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Sovereignty, Authority, and Power</a:t>
            </a:r>
            <a:br>
              <a:rPr lang="en-US" dirty="0" smtClean="0"/>
            </a:br>
            <a:r>
              <a:rPr lang="en-US" dirty="0" smtClean="0"/>
              <a:t>Social Compacts and Constitutionalism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Tradition </a:t>
            </a:r>
            <a:r>
              <a:rPr lang="en-US" b="0" dirty="0" smtClean="0"/>
              <a:t>is Britain’s primary source of legitimacy. </a:t>
            </a:r>
          </a:p>
          <a:p>
            <a:endParaRPr lang="en-US" b="0" dirty="0"/>
          </a:p>
          <a:p>
            <a:r>
              <a:rPr lang="en-US" b="0" dirty="0" smtClean="0"/>
              <a:t>For many years it was based on </a:t>
            </a:r>
            <a:r>
              <a:rPr lang="en-US" dirty="0" smtClean="0"/>
              <a:t>traditional legitimacy-hereditary ruling family had the right to rule.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Most accept a church/state relationship. </a:t>
            </a:r>
            <a:endParaRPr lang="en-US" b="0" dirty="0"/>
          </a:p>
          <a:p>
            <a:pPr marL="466344" lvl="3" indent="0">
              <a:buNone/>
            </a:pPr>
            <a:endParaRPr lang="en-US" dirty="0"/>
          </a:p>
          <a:p>
            <a:pPr marL="466344" lvl="3" indent="0">
              <a:buNone/>
            </a:pPr>
            <a:r>
              <a:rPr lang="en-US" dirty="0" smtClean="0"/>
              <a:t>Even though it has had such on impact on democracies, it has never had a written constitution. </a:t>
            </a:r>
          </a:p>
          <a:p>
            <a:pPr marL="466344" lvl="3" indent="0">
              <a:buNone/>
            </a:pPr>
            <a:r>
              <a:rPr lang="en-US" b="1" dirty="0" smtClean="0"/>
              <a:t>“Constitution of the Crown”-</a:t>
            </a:r>
            <a:r>
              <a:rPr lang="en-US" dirty="0" smtClean="0"/>
              <a:t>Combination of important documents, common </a:t>
            </a:r>
            <a:r>
              <a:rPr lang="en-US" dirty="0" err="1" smtClean="0"/>
              <a:t>law,and</a:t>
            </a:r>
            <a:r>
              <a:rPr lang="en-US" dirty="0" smtClean="0"/>
              <a:t> customs. </a:t>
            </a:r>
          </a:p>
          <a:p>
            <a:pPr>
              <a:buFont typeface="Courier New" pitchFamily="49" charset="0"/>
              <a:buChar char="o"/>
            </a:pPr>
            <a:r>
              <a:rPr lang="en-US" b="0" dirty="0"/>
              <a:t>Limitation of king’s power began in the Middle Ages</a:t>
            </a:r>
          </a:p>
          <a:p>
            <a:pPr lvl="3">
              <a:buFont typeface="Wingdings" pitchFamily="2" charset="2"/>
              <a:buChar char="q"/>
            </a:pPr>
            <a:r>
              <a:rPr lang="en-US" dirty="0"/>
              <a:t>Magna </a:t>
            </a:r>
            <a:r>
              <a:rPr lang="en-US" dirty="0" err="1"/>
              <a:t>Carta</a:t>
            </a:r>
            <a:endParaRPr lang="en-US" dirty="0"/>
          </a:p>
          <a:p>
            <a:pPr lvl="3">
              <a:buFont typeface="Wingdings" pitchFamily="2" charset="2"/>
              <a:buChar char="q"/>
            </a:pPr>
            <a:r>
              <a:rPr lang="en-US" dirty="0"/>
              <a:t>Bill of Rights</a:t>
            </a:r>
          </a:p>
          <a:p>
            <a:pPr lvl="3">
              <a:buFont typeface="Wingdings" pitchFamily="2" charset="2"/>
              <a:buChar char="q"/>
            </a:pPr>
            <a:r>
              <a:rPr lang="en-US" dirty="0"/>
              <a:t>Common Law</a:t>
            </a:r>
          </a:p>
          <a:p>
            <a:pPr marL="466344" lvl="3" indent="0">
              <a:buNone/>
            </a:pPr>
            <a:endParaRPr lang="en-US" b="1" dirty="0" smtClean="0"/>
          </a:p>
          <a:p>
            <a:pPr marL="466344" lvl="3" indent="0">
              <a:buNone/>
            </a:pPr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Sovereignty, Authority, and Power</a:t>
            </a:r>
            <a:br>
              <a:rPr lang="en-US" dirty="0" smtClean="0"/>
            </a:br>
            <a:r>
              <a:rPr lang="en-US" dirty="0" smtClean="0"/>
              <a:t>Historical Evolution of National Political Traditions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b="0" dirty="0" smtClean="0"/>
              <a:t>Mostly influenced from the traditions of their long history.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Shaping of a Monarchy-</a:t>
            </a:r>
            <a:r>
              <a:rPr lang="en-US" b="0" dirty="0" smtClean="0"/>
              <a:t> Created in Middle Ages. Had check on power in 1215. In 1640s, Charles I beheaded  and Oliver Cromwell ruled but brought back monarchy (monarchy restoration). Today has no decision making power.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ascendancy of Parliament- </a:t>
            </a:r>
            <a:r>
              <a:rPr lang="en-US" b="0" dirty="0" smtClean="0"/>
              <a:t>English Civil War in 1640s battle between parliament/Oliver Cromwell (Roundheads) and monarchy. William and Mary in 1688 signed Bill of Rights</a:t>
            </a:r>
            <a:r>
              <a:rPr lang="en-US" b="0" dirty="0"/>
              <a:t> </a:t>
            </a:r>
            <a:r>
              <a:rPr lang="en-US" b="0" dirty="0" smtClean="0"/>
              <a:t>to limit power of crown. Power of prime minister established in 18</a:t>
            </a:r>
            <a:r>
              <a:rPr lang="en-US" b="0" baseline="30000" dirty="0" smtClean="0"/>
              <a:t>th</a:t>
            </a:r>
            <a:r>
              <a:rPr lang="en-US" b="0" dirty="0" smtClean="0"/>
              <a:t> cent. By Robert Walpole, minister to Kings George I and George II.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Challenges of the Industrial Revolution-</a:t>
            </a:r>
            <a:r>
              <a:rPr lang="en-US" b="0" dirty="0" smtClean="0"/>
              <a:t> In 18</a:t>
            </a:r>
            <a:r>
              <a:rPr lang="en-US" b="0" baseline="30000" dirty="0" smtClean="0"/>
              <a:t>th</a:t>
            </a:r>
            <a:r>
              <a:rPr lang="en-US" b="0" dirty="0" smtClean="0"/>
              <a:t> century established England as key economic power. Changed feudal relationships between lords and peasants. Gave rise to a merchant class who demanded say in government.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evolution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Colonialism- </a:t>
            </a:r>
            <a:r>
              <a:rPr lang="en-US" b="0" dirty="0" smtClean="0"/>
              <a:t>Between 1750 to 1914 nationalism and industrialization made it possible for European nations to build global empires. </a:t>
            </a:r>
          </a:p>
          <a:p>
            <a:r>
              <a:rPr lang="en-US" b="0" dirty="0"/>
              <a:t>	</a:t>
            </a:r>
            <a:r>
              <a:rPr lang="en-US" b="0" dirty="0" smtClean="0"/>
              <a:t>Power started to decline with loss of American colonies-increased in 19</a:t>
            </a:r>
            <a:r>
              <a:rPr lang="en-US" b="0" baseline="30000" dirty="0" smtClean="0"/>
              <a:t>th</a:t>
            </a:r>
            <a:r>
              <a:rPr lang="en-US" b="0" dirty="0" smtClean="0"/>
              <a:t> century with Asia and Africa-but then declined again.</a:t>
            </a:r>
          </a:p>
          <a:p>
            <a:r>
              <a:rPr lang="en-US" dirty="0" smtClean="0"/>
              <a:t>Britain in the 20</a:t>
            </a:r>
            <a:r>
              <a:rPr lang="en-US" baseline="30000" dirty="0" smtClean="0"/>
              <a:t>th</a:t>
            </a:r>
            <a:r>
              <a:rPr lang="en-US" dirty="0" smtClean="0"/>
              <a:t> and early 21</a:t>
            </a:r>
            <a:r>
              <a:rPr lang="en-US" baseline="30000" dirty="0" smtClean="0"/>
              <a:t>st</a:t>
            </a:r>
            <a:r>
              <a:rPr lang="en-US" dirty="0" smtClean="0"/>
              <a:t> centuries-</a:t>
            </a:r>
            <a:r>
              <a:rPr lang="en-US" b="0" dirty="0" smtClean="0"/>
              <a:t> Start of 20</a:t>
            </a:r>
            <a:r>
              <a:rPr lang="en-US" b="0" baseline="30000" dirty="0" smtClean="0"/>
              <a:t>th</a:t>
            </a:r>
            <a:r>
              <a:rPr lang="en-US" b="0" dirty="0" smtClean="0"/>
              <a:t> century Britain greatest imperialist nation in world. Then started to decline. Became strong welfare state after WWII but then declined with </a:t>
            </a:r>
            <a:r>
              <a:rPr lang="en-US" dirty="0" smtClean="0"/>
              <a:t>Thatcherism-</a:t>
            </a:r>
            <a:r>
              <a:rPr lang="en-US" b="0" dirty="0" smtClean="0"/>
              <a:t> conservative, capitalist backlash led by Prime Minister Margaret Thatcher. </a:t>
            </a:r>
          </a:p>
          <a:p>
            <a:r>
              <a:rPr lang="en-US" dirty="0"/>
              <a:t>	</a:t>
            </a:r>
            <a:r>
              <a:rPr lang="en-US" b="0" dirty="0" smtClean="0"/>
              <a:t>Tony Blair described a “third way”</a:t>
            </a:r>
            <a:endParaRPr lang="en-US" b="0" dirty="0"/>
          </a:p>
          <a:p>
            <a:r>
              <a:rPr lang="en-US" b="0" dirty="0" smtClean="0"/>
              <a:t>	Beat by Gordon Brown who then lost in 2010.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957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1052</TotalTime>
  <Words>3275</Words>
  <Application>Microsoft Office PowerPoint</Application>
  <PresentationFormat>On-screen Show (4:3)</PresentationFormat>
  <Paragraphs>417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Angles</vt:lpstr>
      <vt:lpstr>United kingdom</vt:lpstr>
      <vt:lpstr>Advanced democracies Political Dimensions</vt:lpstr>
      <vt:lpstr>Advanced Democracies  Economic Dimensions</vt:lpstr>
      <vt:lpstr>Economic Dimensions</vt:lpstr>
      <vt:lpstr>Supranational Organizations: The European Union and NAFTA</vt:lpstr>
      <vt:lpstr>Government and politics in Britain</vt:lpstr>
      <vt:lpstr>Sovereignty, Authority, and Power Social Compacts and Constitutionalism</vt:lpstr>
      <vt:lpstr>Sovereignty, Authority, and Power Historical Evolution of National Political Traditions</vt:lpstr>
      <vt:lpstr>Historical evolution (cont)</vt:lpstr>
      <vt:lpstr>Sovereignty, Authority, and Power Political culture</vt:lpstr>
      <vt:lpstr>Sovereignty, authority, and power Political Culture</vt:lpstr>
      <vt:lpstr>Sovereignty, Authority, and Power Other characteristics of political culture</vt:lpstr>
      <vt:lpstr>Sovereignty, authority, and power Other Characteristics of Political culture</vt:lpstr>
      <vt:lpstr>Political and economic change </vt:lpstr>
      <vt:lpstr>Political and economic change adjusting to the industrial revolution</vt:lpstr>
      <vt:lpstr>Political and Economic Change Political effects of the extension of rights to common man</vt:lpstr>
      <vt:lpstr>Political and economic change Reacting to the loss of imperialist powers</vt:lpstr>
      <vt:lpstr>Political and economic change collective consensus</vt:lpstr>
      <vt:lpstr>Political and economic change Challenge to collective consensus since 1970s</vt:lpstr>
      <vt:lpstr>Political and economic change thatcherism</vt:lpstr>
      <vt:lpstr>Tony Blair’s third way</vt:lpstr>
      <vt:lpstr>Citizens, Society, and the State</vt:lpstr>
      <vt:lpstr>Citizens, Society, and the State Multi-national identities</vt:lpstr>
      <vt:lpstr>Citizens, Society, and the state Multi-national identities</vt:lpstr>
      <vt:lpstr>Citizens, society, and the state Social class distinctions</vt:lpstr>
      <vt:lpstr>Citizens, Society, and the state Ethnic minorities</vt:lpstr>
      <vt:lpstr>Citizens, society, and the state Muslim Minorities</vt:lpstr>
      <vt:lpstr>Citizens, society, and the state Political beliefs and values</vt:lpstr>
      <vt:lpstr>Citizens, Society, and the state Voting behavior</vt:lpstr>
      <vt:lpstr>Political institutions</vt:lpstr>
      <vt:lpstr>Political institutions linkage institutions</vt:lpstr>
      <vt:lpstr>Political institutions Labour party</vt:lpstr>
      <vt:lpstr>Political institutions The conservative party</vt:lpstr>
      <vt:lpstr>Political institutions The liberal democrats</vt:lpstr>
      <vt:lpstr>Political institutions Other parties</vt:lpstr>
      <vt:lpstr>Political institutions Elections</vt:lpstr>
      <vt:lpstr>Political institutions Interest groups</vt:lpstr>
      <vt:lpstr>Political institutions the role of the media</vt:lpstr>
      <vt:lpstr>Political institutions BBC and government restrictions</vt:lpstr>
      <vt:lpstr>Political institutions media scandal of 2011</vt:lpstr>
      <vt:lpstr>Political institutions the institutions of national government</vt:lpstr>
      <vt:lpstr>Political institutions the cabinet and the prime minister</vt:lpstr>
      <vt:lpstr>Political institutions the cabinet and the prime minister</vt:lpstr>
      <vt:lpstr>Political institutions parliament</vt:lpstr>
      <vt:lpstr>Political institutions parliament</vt:lpstr>
      <vt:lpstr>Political institutions House of lords</vt:lpstr>
      <vt:lpstr>Political institutions bureaucracy</vt:lpstr>
      <vt:lpstr>Political institutions the judiciary</vt:lpstr>
      <vt:lpstr>Political institutions the judiciary</vt:lpstr>
      <vt:lpstr>Public policy and current issues</vt:lpstr>
      <vt:lpstr>Public policy and current issues</vt:lpstr>
      <vt:lpstr>Public policy and current issues</vt:lpstr>
      <vt:lpstr>Public policy and current issues</vt:lpstr>
      <vt:lpstr>Public Policy and Current Issues</vt:lpstr>
      <vt:lpstr>Public policy and current issues</vt:lpstr>
      <vt:lpstr>Public policy and current issues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</dc:title>
  <dc:creator>Allison</dc:creator>
  <cp:lastModifiedBy>Allison Carlton</cp:lastModifiedBy>
  <cp:revision>68</cp:revision>
  <dcterms:created xsi:type="dcterms:W3CDTF">2012-02-22T12:06:56Z</dcterms:created>
  <dcterms:modified xsi:type="dcterms:W3CDTF">2014-01-31T13:56:39Z</dcterms:modified>
</cp:coreProperties>
</file>