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90" r:id="rId17"/>
    <p:sldId id="291" r:id="rId18"/>
    <p:sldId id="292" r:id="rId19"/>
    <p:sldId id="293" r:id="rId20"/>
    <p:sldId id="300" r:id="rId21"/>
    <p:sldId id="294" r:id="rId22"/>
    <p:sldId id="301" r:id="rId23"/>
    <p:sldId id="295" r:id="rId24"/>
    <p:sldId id="296" r:id="rId25"/>
    <p:sldId id="297" r:id="rId26"/>
    <p:sldId id="298"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16"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EF1032-3CF7-422A-ACB6-1F314A6B33E3}"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4F5B1-52B8-47E3-9232-691F0E26709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F1032-3CF7-422A-ACB6-1F314A6B33E3}"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4F5B1-52B8-47E3-9232-691F0E2670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F1032-3CF7-422A-ACB6-1F314A6B33E3}"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4F5B1-52B8-47E3-9232-691F0E2670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EF1032-3CF7-422A-ACB6-1F314A6B33E3}"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4F5B1-52B8-47E3-9232-691F0E26709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EF1032-3CF7-422A-ACB6-1F314A6B33E3}" type="datetimeFigureOut">
              <a:rPr lang="en-US" smtClean="0"/>
              <a:t>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4F5B1-52B8-47E3-9232-691F0E26709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EF1032-3CF7-422A-ACB6-1F314A6B33E3}" type="datetimeFigureOut">
              <a:rPr lang="en-US" smtClean="0"/>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4F5B1-52B8-47E3-9232-691F0E26709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EF1032-3CF7-422A-ACB6-1F314A6B33E3}" type="datetimeFigureOut">
              <a:rPr lang="en-US" smtClean="0"/>
              <a:t>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4F5B1-52B8-47E3-9232-691F0E26709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EF1032-3CF7-422A-ACB6-1F314A6B33E3}" type="datetimeFigureOut">
              <a:rPr lang="en-US" smtClean="0"/>
              <a:t>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4F5B1-52B8-47E3-9232-691F0E2670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EF1032-3CF7-422A-ACB6-1F314A6B33E3}" type="datetimeFigureOut">
              <a:rPr lang="en-US" smtClean="0"/>
              <a:t>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4F5B1-52B8-47E3-9232-691F0E2670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F1032-3CF7-422A-ACB6-1F314A6B33E3}" type="datetimeFigureOut">
              <a:rPr lang="en-US" smtClean="0"/>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4F5B1-52B8-47E3-9232-691F0E26709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EF1032-3CF7-422A-ACB6-1F314A6B33E3}" type="datetimeFigureOut">
              <a:rPr lang="en-US" smtClean="0"/>
              <a:t>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4F5B1-52B8-47E3-9232-691F0E267097}"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E4EF1032-3CF7-422A-ACB6-1F314A6B33E3}" type="datetimeFigureOut">
              <a:rPr lang="en-US" smtClean="0"/>
              <a:t>2/10/2014</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A4E4F5B1-52B8-47E3-9232-691F0E267097}" type="slidenum">
              <a:rPr lang="en-US" smtClean="0"/>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Communist and Post-Communist Countries</a:t>
            </a:r>
            <a:endParaRPr lang="en-US" dirty="0"/>
          </a:p>
        </p:txBody>
      </p:sp>
      <p:sp>
        <p:nvSpPr>
          <p:cNvPr id="3" name="Subtitle 2"/>
          <p:cNvSpPr>
            <a:spLocks noGrp="1"/>
          </p:cNvSpPr>
          <p:nvPr>
            <p:ph type="subTitle" idx="1"/>
          </p:nvPr>
        </p:nvSpPr>
        <p:spPr/>
        <p:txBody>
          <a:bodyPr/>
          <a:lstStyle/>
          <a:p>
            <a:r>
              <a:rPr lang="en-US" dirty="0" smtClean="0"/>
              <a:t>Russia</a:t>
            </a:r>
            <a:endParaRPr lang="en-US" dirty="0"/>
          </a:p>
        </p:txBody>
      </p:sp>
    </p:spTree>
    <p:extLst>
      <p:ext uri="{BB962C8B-B14F-4D97-AF65-F5344CB8AC3E}">
        <p14:creationId xmlns:p14="http://schemas.microsoft.com/office/powerpoint/2010/main" val="1607263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Sovereignty, Authority, and Power</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For most of 20</a:t>
            </a:r>
            <a:r>
              <a:rPr lang="en-US" baseline="30000" dirty="0" smtClean="0"/>
              <a:t>th</a:t>
            </a:r>
            <a:r>
              <a:rPr lang="en-US" dirty="0" smtClean="0"/>
              <a:t> century, </a:t>
            </a:r>
            <a:r>
              <a:rPr lang="en-US" dirty="0" smtClean="0"/>
              <a:t>power emanated from Politburo </a:t>
            </a:r>
            <a:r>
              <a:rPr lang="en-US" dirty="0" smtClean="0"/>
              <a:t>of the Communist Party.</a:t>
            </a:r>
          </a:p>
          <a:p>
            <a:r>
              <a:rPr lang="en-US" dirty="0" smtClean="0"/>
              <a:t>Small group of men who climbed ranks of party through </a:t>
            </a:r>
            <a:r>
              <a:rPr lang="en-US" b="1" i="1" dirty="0" err="1" smtClean="0"/>
              <a:t>nomenklatura</a:t>
            </a:r>
            <a:r>
              <a:rPr lang="en-US" b="1" i="1" dirty="0" smtClean="0"/>
              <a:t>-</a:t>
            </a:r>
            <a:r>
              <a:rPr lang="en-US" b="1" dirty="0" smtClean="0"/>
              <a:t>ordered path from local soviets to commanding heights of leadership. </a:t>
            </a:r>
          </a:p>
          <a:p>
            <a:r>
              <a:rPr lang="en-US" dirty="0" smtClean="0"/>
              <a:t>Left a new government in place with questionable legitimacy. </a:t>
            </a:r>
            <a:endParaRPr lang="en-US" dirty="0"/>
          </a:p>
        </p:txBody>
      </p:sp>
      <p:sp>
        <p:nvSpPr>
          <p:cNvPr id="4" name="Content Placeholder 3"/>
          <p:cNvSpPr>
            <a:spLocks noGrp="1"/>
          </p:cNvSpPr>
          <p:nvPr>
            <p:ph sz="half" idx="2"/>
          </p:nvPr>
        </p:nvSpPr>
        <p:spPr/>
        <p:txBody>
          <a:bodyPr>
            <a:normAutofit lnSpcReduction="10000"/>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2600"/>
            <a:ext cx="36195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526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Sovereignty, Authority, and Power</a:t>
            </a:r>
            <a:br>
              <a:rPr lang="en-US" dirty="0" smtClean="0"/>
            </a:br>
            <a:r>
              <a:rPr lang="en-US" dirty="0" smtClean="0"/>
              <a:t>Legitimacy</a:t>
            </a:r>
            <a:endParaRPr lang="en-US" dirty="0"/>
          </a:p>
        </p:txBody>
      </p:sp>
      <p:sp>
        <p:nvSpPr>
          <p:cNvPr id="3" name="Content Placeholder 2"/>
          <p:cNvSpPr>
            <a:spLocks noGrp="1"/>
          </p:cNvSpPr>
          <p:nvPr>
            <p:ph idx="1"/>
          </p:nvPr>
        </p:nvSpPr>
        <p:spPr/>
        <p:txBody>
          <a:bodyPr/>
          <a:lstStyle/>
          <a:p>
            <a:r>
              <a:rPr lang="en-US" dirty="0" smtClean="0"/>
              <a:t>Legitimacy is Russia difficult because </a:t>
            </a:r>
            <a:r>
              <a:rPr lang="en-US" dirty="0" smtClean="0"/>
              <a:t>change is so drastic and recent. </a:t>
            </a:r>
            <a:endParaRPr lang="en-US" dirty="0" smtClean="0"/>
          </a:p>
          <a:p>
            <a:r>
              <a:rPr lang="en-US" dirty="0" smtClean="0"/>
              <a:t>First legitimacy based on tsars, then dictatorship with democratic centralism. Stalinism entered into stint of totalitarianism. </a:t>
            </a:r>
          </a:p>
          <a:p>
            <a:r>
              <a:rPr lang="en-US" dirty="0" smtClean="0"/>
              <a:t>Attempted to establish Constitution in 1993 provided strong president, but checked by Duma and elections. </a:t>
            </a:r>
          </a:p>
          <a:p>
            <a:r>
              <a:rPr lang="en-US" dirty="0" smtClean="0"/>
              <a:t>Importance of </a:t>
            </a:r>
            <a:r>
              <a:rPr lang="en-US" b="1" dirty="0" smtClean="0"/>
              <a:t>duma-lower house of legislature that checks the president’s power. </a:t>
            </a:r>
          </a:p>
          <a:p>
            <a:pPr lvl="1"/>
            <a:r>
              <a:rPr lang="en-US" dirty="0" smtClean="0"/>
              <a:t>Dates back to tsar of late 19</a:t>
            </a:r>
            <a:r>
              <a:rPr lang="en-US" baseline="30000" dirty="0" smtClean="0"/>
              <a:t>th</a:t>
            </a:r>
            <a:r>
              <a:rPr lang="en-US" dirty="0" smtClean="0"/>
              <a:t> century. </a:t>
            </a:r>
            <a:endParaRPr lang="en-US" dirty="0"/>
          </a:p>
        </p:txBody>
      </p:sp>
    </p:spTree>
    <p:extLst>
      <p:ext uri="{BB962C8B-B14F-4D97-AF65-F5344CB8AC3E}">
        <p14:creationId xmlns:p14="http://schemas.microsoft.com/office/powerpoint/2010/main" val="3728407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Historical Influences on Political Traditions</a:t>
            </a:r>
            <a:endParaRPr lang="en-US" dirty="0"/>
          </a:p>
        </p:txBody>
      </p:sp>
      <p:sp>
        <p:nvSpPr>
          <p:cNvPr id="3" name="Content Placeholder 2"/>
          <p:cNvSpPr>
            <a:spLocks noGrp="1"/>
          </p:cNvSpPr>
          <p:nvPr>
            <p:ph idx="1"/>
          </p:nvPr>
        </p:nvSpPr>
        <p:spPr/>
        <p:txBody>
          <a:bodyPr>
            <a:normAutofit lnSpcReduction="10000"/>
          </a:bodyPr>
          <a:lstStyle/>
          <a:p>
            <a:r>
              <a:rPr lang="en-US" dirty="0" smtClean="0"/>
              <a:t>Several legacies from Russian history have shaped modern political system:</a:t>
            </a:r>
          </a:p>
          <a:p>
            <a:pPr lvl="1"/>
            <a:r>
              <a:rPr lang="en-US" b="1" dirty="0" smtClean="0"/>
              <a:t>Absolute, centralized rule-</a:t>
            </a:r>
            <a:r>
              <a:rPr lang="en-US" dirty="0" smtClean="0"/>
              <a:t>From beginning Russian tsars had absolute power from geography. Why? Also in communist party with unchallenged regimes. Some believe </a:t>
            </a:r>
            <a:r>
              <a:rPr lang="en-US" dirty="0" err="1" smtClean="0"/>
              <a:t>Vladmir</a:t>
            </a:r>
            <a:r>
              <a:rPr lang="en-US" dirty="0" smtClean="0"/>
              <a:t> Putin bring back this style of leadership.</a:t>
            </a:r>
          </a:p>
          <a:p>
            <a:pPr lvl="1"/>
            <a:r>
              <a:rPr lang="en-US" b="1" dirty="0" smtClean="0"/>
              <a:t>Extensive cultural heterogeneity-</a:t>
            </a:r>
            <a:r>
              <a:rPr lang="en-US" dirty="0" smtClean="0"/>
              <a:t>Numerous invasions and rapidly expanded borders. Borders have almost been in a constant state of change. </a:t>
            </a:r>
          </a:p>
          <a:p>
            <a:pPr lvl="1"/>
            <a:r>
              <a:rPr lang="en-US" b="1" dirty="0" err="1" smtClean="0"/>
              <a:t>Slavophile</a:t>
            </a:r>
            <a:r>
              <a:rPr lang="en-US" b="1" dirty="0" smtClean="0"/>
              <a:t> vs. Westernizer-</a:t>
            </a:r>
            <a:r>
              <a:rPr lang="en-US" dirty="0" smtClean="0"/>
              <a:t>”</a:t>
            </a:r>
            <a:r>
              <a:rPr lang="en-US" dirty="0" err="1" smtClean="0"/>
              <a:t>Slavophile</a:t>
            </a:r>
            <a:r>
              <a:rPr lang="en-US" dirty="0" smtClean="0"/>
              <a:t>” lover of Slavs vs. Westernizing brought about by Tsar Peter the Great in late 17</a:t>
            </a:r>
            <a:r>
              <a:rPr lang="en-US" baseline="30000" dirty="0" smtClean="0"/>
              <a:t>th</a:t>
            </a:r>
            <a:r>
              <a:rPr lang="en-US" dirty="0" smtClean="0"/>
              <a:t> cent. and then increased by Catherine the Great. </a:t>
            </a:r>
          </a:p>
          <a:p>
            <a:pPr lvl="1"/>
            <a:r>
              <a:rPr lang="en-US" b="1" dirty="0" smtClean="0"/>
              <a:t>Revolutions of 20</a:t>
            </a:r>
            <a:r>
              <a:rPr lang="en-US" b="1" baseline="30000" dirty="0" smtClean="0"/>
              <a:t>th</a:t>
            </a:r>
            <a:r>
              <a:rPr lang="en-US" b="1" dirty="0" smtClean="0"/>
              <a:t> Cent-</a:t>
            </a:r>
            <a:r>
              <a:rPr lang="en-US" dirty="0" smtClean="0"/>
              <a:t>Tsars came to end in 1917 with Lenin’s Bolsheviks. Second revolution in 1991. </a:t>
            </a:r>
            <a:endParaRPr lang="en-US" b="1" dirty="0"/>
          </a:p>
        </p:txBody>
      </p:sp>
    </p:spTree>
    <p:extLst>
      <p:ext uri="{BB962C8B-B14F-4D97-AF65-F5344CB8AC3E}">
        <p14:creationId xmlns:p14="http://schemas.microsoft.com/office/powerpoint/2010/main" val="3122582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Sovereignty, Authority, and Power</a:t>
            </a:r>
            <a:br>
              <a:rPr lang="en-US" dirty="0" smtClean="0"/>
            </a:br>
            <a:r>
              <a:rPr lang="en-US" dirty="0" smtClean="0"/>
              <a:t>Political Culture</a:t>
            </a:r>
            <a:endParaRPr lang="en-US" dirty="0"/>
          </a:p>
        </p:txBody>
      </p:sp>
      <p:sp>
        <p:nvSpPr>
          <p:cNvPr id="3" name="Content Placeholder 2"/>
          <p:cNvSpPr>
            <a:spLocks noGrp="1"/>
          </p:cNvSpPr>
          <p:nvPr>
            <p:ph idx="1"/>
          </p:nvPr>
        </p:nvSpPr>
        <p:spPr/>
        <p:txBody>
          <a:bodyPr/>
          <a:lstStyle/>
          <a:p>
            <a:r>
              <a:rPr lang="en-US" dirty="0" smtClean="0"/>
              <a:t>Russia’s political culture shaped by geographic setting, cultural orientation, and conflicting attitudes toward state.</a:t>
            </a:r>
          </a:p>
          <a:p>
            <a:pPr lvl="1"/>
            <a:r>
              <a:rPr lang="en-US" b="1" dirty="0" smtClean="0"/>
              <a:t>Geographic setting-</a:t>
            </a:r>
            <a:r>
              <a:rPr lang="en-US" dirty="0" smtClean="0"/>
              <a:t>largest country in the world. Coldest country with many natural resources which have been recently developed. Not a great deal of access to water. </a:t>
            </a:r>
          </a:p>
          <a:p>
            <a:pPr lvl="1"/>
            <a:r>
              <a:rPr lang="en-US" b="1" dirty="0" smtClean="0"/>
              <a:t>Eastern Orthodoxy-</a:t>
            </a:r>
            <a:r>
              <a:rPr lang="en-US" dirty="0" smtClean="0"/>
              <a:t>Cast lot with Constantinople and adopted Eastern Orthodox religion. Valued strong state over individualism. </a:t>
            </a:r>
            <a:r>
              <a:rPr lang="en-US" dirty="0" err="1" smtClean="0"/>
              <a:t>Statism</a:t>
            </a:r>
            <a:r>
              <a:rPr lang="en-US" dirty="0" smtClean="0"/>
              <a:t> as opposed to civil society in west or spheres of privacy free from control of state. Government then forbid its people to practice religion but government control remained.</a:t>
            </a:r>
            <a:endParaRPr lang="en-US" b="1" dirty="0"/>
          </a:p>
        </p:txBody>
      </p:sp>
    </p:spTree>
    <p:extLst>
      <p:ext uri="{BB962C8B-B14F-4D97-AF65-F5344CB8AC3E}">
        <p14:creationId xmlns:p14="http://schemas.microsoft.com/office/powerpoint/2010/main" val="2407374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Sovereignty, Authority, and Power</a:t>
            </a:r>
            <a:br>
              <a:rPr lang="en-US" dirty="0" smtClean="0"/>
            </a:br>
            <a:r>
              <a:rPr lang="en-US" dirty="0" smtClean="0"/>
              <a:t>Political Culture</a:t>
            </a:r>
            <a:endParaRPr lang="en-US" dirty="0"/>
          </a:p>
        </p:txBody>
      </p:sp>
      <p:sp>
        <p:nvSpPr>
          <p:cNvPr id="3" name="Content Placeholder 2"/>
          <p:cNvSpPr>
            <a:spLocks noGrp="1"/>
          </p:cNvSpPr>
          <p:nvPr>
            <p:ph idx="1"/>
          </p:nvPr>
        </p:nvSpPr>
        <p:spPr/>
        <p:txBody>
          <a:bodyPr/>
          <a:lstStyle/>
          <a:p>
            <a:r>
              <a:rPr lang="en-US" dirty="0" smtClean="0"/>
              <a:t>Continued…</a:t>
            </a:r>
          </a:p>
          <a:p>
            <a:pPr lvl="1"/>
            <a:r>
              <a:rPr lang="en-US" b="1" dirty="0" smtClean="0"/>
              <a:t>Equality of Result (not equality of opportunity)-</a:t>
            </a:r>
            <a:r>
              <a:rPr lang="en-US" dirty="0" smtClean="0"/>
              <a:t>Many Russians resent wealth differences. Not conducive for capitalism.</a:t>
            </a:r>
          </a:p>
          <a:p>
            <a:pPr lvl="1"/>
            <a:r>
              <a:rPr lang="en-US" b="1" dirty="0" smtClean="0"/>
              <a:t>Skepticism about Power</a:t>
            </a:r>
            <a:r>
              <a:rPr lang="en-US" dirty="0" smtClean="0"/>
              <a:t>-Citizens are </a:t>
            </a:r>
            <a:r>
              <a:rPr lang="en-US" dirty="0"/>
              <a:t>v</a:t>
            </a:r>
            <a:r>
              <a:rPr lang="en-US" dirty="0" smtClean="0"/>
              <a:t>ery hostile toward their leadership. </a:t>
            </a:r>
            <a:r>
              <a:rPr lang="en-US" dirty="0" err="1" smtClean="0"/>
              <a:t>Mihkail</a:t>
            </a:r>
            <a:r>
              <a:rPr lang="en-US" dirty="0" smtClean="0"/>
              <a:t> Gorbachev found this out when instituted </a:t>
            </a:r>
            <a:r>
              <a:rPr lang="en-US" b="1" i="1" dirty="0" err="1" smtClean="0"/>
              <a:t>glasnot</a:t>
            </a:r>
            <a:r>
              <a:rPr lang="en-US" b="1" i="1" dirty="0" smtClean="0"/>
              <a:t>. </a:t>
            </a:r>
            <a:r>
              <a:rPr lang="en-US" dirty="0" smtClean="0"/>
              <a:t>Putin has traditionally been highest favored leader.</a:t>
            </a:r>
          </a:p>
          <a:p>
            <a:pPr lvl="1"/>
            <a:r>
              <a:rPr lang="en-US" b="1" dirty="0" smtClean="0"/>
              <a:t>Importance of Nationality-</a:t>
            </a:r>
            <a:r>
              <a:rPr lang="en-US" dirty="0" smtClean="0"/>
              <a:t>Tend to categorize others based on nationality. Admire Baltic people for “civility” and sophistication. Often anti-Muslim-Turkic people of Central Asia. </a:t>
            </a:r>
            <a:r>
              <a:rPr lang="en-US" dirty="0" err="1" smtClean="0"/>
              <a:t>Anti-semitism</a:t>
            </a:r>
            <a:r>
              <a:rPr lang="en-US" dirty="0" smtClean="0"/>
              <a:t> strong in tsarist Russia. </a:t>
            </a:r>
          </a:p>
        </p:txBody>
      </p:sp>
    </p:spTree>
    <p:extLst>
      <p:ext uri="{BB962C8B-B14F-4D97-AF65-F5344CB8AC3E}">
        <p14:creationId xmlns:p14="http://schemas.microsoft.com/office/powerpoint/2010/main" val="2736340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and Economic Change</a:t>
            </a:r>
            <a:endParaRPr lang="en-US" dirty="0"/>
          </a:p>
        </p:txBody>
      </p:sp>
      <p:sp>
        <p:nvSpPr>
          <p:cNvPr id="3" name="Content Placeholder 2"/>
          <p:cNvSpPr>
            <a:spLocks noGrp="1"/>
          </p:cNvSpPr>
          <p:nvPr>
            <p:ph idx="1"/>
          </p:nvPr>
        </p:nvSpPr>
        <p:spPr/>
        <p:txBody>
          <a:bodyPr/>
          <a:lstStyle/>
          <a:p>
            <a:r>
              <a:rPr lang="en-US" dirty="0" smtClean="0"/>
              <a:t>In contrast with Britain, Russia has always had trouble with gradual and ordered change. Often has a resistance to change and tendency to resort to revolution.</a:t>
            </a:r>
          </a:p>
          <a:p>
            <a:r>
              <a:rPr lang="en-US" dirty="0" smtClean="0"/>
              <a:t>History has been characterized by 3 distinct time periods</a:t>
            </a:r>
          </a:p>
          <a:p>
            <a:pPr lvl="1"/>
            <a:r>
              <a:rPr lang="en-US" b="1" dirty="0" smtClean="0"/>
              <a:t>Long autocratic rule by tsars-</a:t>
            </a:r>
            <a:r>
              <a:rPr lang="en-US" dirty="0" smtClean="0"/>
              <a:t>ruled from 14</a:t>
            </a:r>
            <a:r>
              <a:rPr lang="en-US" baseline="30000" dirty="0" smtClean="0"/>
              <a:t>th</a:t>
            </a:r>
            <a:r>
              <a:rPr lang="en-US" dirty="0" smtClean="0"/>
              <a:t> cent to 20</a:t>
            </a:r>
            <a:r>
              <a:rPr lang="en-US" baseline="30000" dirty="0" smtClean="0"/>
              <a:t>th</a:t>
            </a:r>
            <a:r>
              <a:rPr lang="en-US" dirty="0" smtClean="0"/>
              <a:t> cent. Control with Romanov family from 17</a:t>
            </a:r>
            <a:r>
              <a:rPr lang="en-US" baseline="30000" dirty="0" smtClean="0"/>
              <a:t>th</a:t>
            </a:r>
            <a:r>
              <a:rPr lang="en-US" dirty="0" smtClean="0"/>
              <a:t> cent onward. Transitions accompanied with brutality and assassinations.</a:t>
            </a:r>
          </a:p>
          <a:p>
            <a:pPr lvl="1"/>
            <a:r>
              <a:rPr lang="en-US" b="1" dirty="0" smtClean="0"/>
              <a:t>20</a:t>
            </a:r>
            <a:r>
              <a:rPr lang="en-US" b="1" baseline="30000" dirty="0" smtClean="0"/>
              <a:t>th</a:t>
            </a:r>
            <a:r>
              <a:rPr lang="en-US" b="1" dirty="0" smtClean="0"/>
              <a:t> cent rule by Communist Party-</a:t>
            </a:r>
            <a:r>
              <a:rPr lang="en-US" dirty="0" smtClean="0"/>
              <a:t>Began in 1917 with Lenin. Fell in 1991 when failed coup from inside </a:t>
            </a:r>
            <a:r>
              <a:rPr lang="en-US" dirty="0" err="1" smtClean="0"/>
              <a:t>gov.</a:t>
            </a:r>
            <a:r>
              <a:rPr lang="en-US" dirty="0" smtClean="0"/>
              <a:t> created chaos.</a:t>
            </a:r>
          </a:p>
          <a:p>
            <a:pPr lvl="1"/>
            <a:r>
              <a:rPr lang="en-US" b="1" dirty="0" smtClean="0"/>
              <a:t>Abrupt regime change to democracy and free market-</a:t>
            </a:r>
            <a:r>
              <a:rPr lang="en-US" dirty="0" smtClean="0"/>
              <a:t>Boris Yeltsin put in western-style reforms in 1991. </a:t>
            </a:r>
            <a:endParaRPr lang="en-US" b="1" dirty="0"/>
          </a:p>
        </p:txBody>
      </p:sp>
    </p:spTree>
    <p:extLst>
      <p:ext uri="{BB962C8B-B14F-4D97-AF65-F5344CB8AC3E}">
        <p14:creationId xmlns:p14="http://schemas.microsoft.com/office/powerpoint/2010/main" val="2919090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and Economic Change</a:t>
            </a:r>
            <a:br>
              <a:rPr lang="en-US" dirty="0" smtClean="0"/>
            </a:br>
            <a:r>
              <a:rPr lang="en-US" dirty="0" smtClean="0"/>
              <a:t>Tsarist Rule</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First tars princes of Moscow who were rewarded by Mongol rulers for assistance with land and power.</a:t>
            </a:r>
          </a:p>
          <a:p>
            <a:r>
              <a:rPr lang="en-US" dirty="0" smtClean="0"/>
              <a:t>Declared themselves head of Russian Orthodox Church.</a:t>
            </a:r>
          </a:p>
          <a:p>
            <a:r>
              <a:rPr lang="en-US" dirty="0" smtClean="0"/>
              <a:t>Western Influence</a:t>
            </a:r>
          </a:p>
          <a:p>
            <a:pPr lvl="1"/>
            <a:r>
              <a:rPr lang="en-US" dirty="0" smtClean="0"/>
              <a:t>Tsar Peter the Great introduced technology and culture to increase Russia’s influence. </a:t>
            </a:r>
          </a:p>
          <a:p>
            <a:pPr lvl="1"/>
            <a:r>
              <a:rPr lang="en-US" dirty="0" smtClean="0"/>
              <a:t>Catherine the Great became an </a:t>
            </a:r>
            <a:r>
              <a:rPr lang="en-US" b="1" dirty="0" smtClean="0"/>
              <a:t>enlightened despot-who rules absolutely but with clear goals for the country. </a:t>
            </a:r>
            <a:endParaRPr lang="en-US" dirty="0"/>
          </a:p>
        </p:txBody>
      </p:sp>
      <p:sp>
        <p:nvSpPr>
          <p:cNvPr id="4" name="Content Placeholder 3"/>
          <p:cNvSpPr>
            <a:spLocks noGrp="1"/>
          </p:cNvSpPr>
          <p:nvPr>
            <p:ph sz="half" idx="2"/>
          </p:nvPr>
        </p:nvSpPr>
        <p:spPr/>
        <p:txBody>
          <a:bodyPr>
            <a:normAutofit fontScale="85000" lnSpcReduction="10000"/>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36004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170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and Economic Change</a:t>
            </a:r>
            <a:br>
              <a:rPr lang="en-US" dirty="0" smtClean="0"/>
            </a:br>
            <a:r>
              <a:rPr lang="en-US" dirty="0" smtClean="0"/>
              <a:t>Tsarist Rule</a:t>
            </a:r>
            <a:endParaRPr lang="en-US" dirty="0"/>
          </a:p>
        </p:txBody>
      </p:sp>
      <p:sp>
        <p:nvSpPr>
          <p:cNvPr id="3" name="Content Placeholder 2"/>
          <p:cNvSpPr>
            <a:spLocks noGrp="1"/>
          </p:cNvSpPr>
          <p:nvPr>
            <p:ph sz="half" idx="1"/>
          </p:nvPr>
        </p:nvSpPr>
        <p:spPr/>
        <p:txBody>
          <a:bodyPr/>
          <a:lstStyle/>
          <a:p>
            <a:r>
              <a:rPr lang="en-US" dirty="0" smtClean="0"/>
              <a:t>Nineteenth Century Tsars</a:t>
            </a:r>
          </a:p>
          <a:p>
            <a:pPr lvl="1"/>
            <a:r>
              <a:rPr lang="en-US" dirty="0" smtClean="0"/>
              <a:t>Napoleon’s invasion of 1812 brought Russia into contact with the West. </a:t>
            </a:r>
          </a:p>
          <a:p>
            <a:endParaRPr lang="en-US" dirty="0"/>
          </a:p>
        </p:txBody>
      </p:sp>
      <p:sp>
        <p:nvSpPr>
          <p:cNvPr id="4" name="Content Placeholder 3"/>
          <p:cNvSpPr>
            <a:spLocks noGrp="1"/>
          </p:cNvSpPr>
          <p:nvPr>
            <p:ph sz="half" idx="2"/>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1828800"/>
            <a:ext cx="344223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6117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and Economic Change</a:t>
            </a:r>
            <a:br>
              <a:rPr lang="en-US" dirty="0" smtClean="0"/>
            </a:br>
            <a:r>
              <a:rPr lang="en-US" dirty="0" smtClean="0"/>
              <a:t>Revolution of 1917, Lenin, and Stalin</a:t>
            </a:r>
            <a:endParaRPr lang="en-US" dirty="0"/>
          </a:p>
        </p:txBody>
      </p:sp>
      <p:sp>
        <p:nvSpPr>
          <p:cNvPr id="3" name="Content Placeholder 2"/>
          <p:cNvSpPr>
            <a:spLocks noGrp="1"/>
          </p:cNvSpPr>
          <p:nvPr>
            <p:ph idx="1"/>
          </p:nvPr>
        </p:nvSpPr>
        <p:spPr/>
        <p:txBody>
          <a:bodyPr/>
          <a:lstStyle/>
          <a:p>
            <a:r>
              <a:rPr lang="en-US" dirty="0" smtClean="0"/>
              <a:t>Most immediate cause of Revolution was ineffectiveness in fighting Russo-Japanese War and World War I. </a:t>
            </a:r>
          </a:p>
          <a:p>
            <a:r>
              <a:rPr lang="en-US" dirty="0" smtClean="0"/>
              <a:t>Russian soldiers fighting without guns or shoes-had mass defections. </a:t>
            </a:r>
          </a:p>
        </p:txBody>
      </p:sp>
    </p:spTree>
    <p:extLst>
      <p:ext uri="{BB962C8B-B14F-4D97-AF65-F5344CB8AC3E}">
        <p14:creationId xmlns:p14="http://schemas.microsoft.com/office/powerpoint/2010/main" val="1664251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Political and Economic Change</a:t>
            </a:r>
            <a:br>
              <a:rPr lang="en-US" dirty="0"/>
            </a:br>
            <a:r>
              <a:rPr lang="en-US" dirty="0"/>
              <a:t>Revolution of 1917, Lenin, and Stalin</a:t>
            </a:r>
          </a:p>
        </p:txBody>
      </p:sp>
      <p:sp>
        <p:nvSpPr>
          <p:cNvPr id="3" name="Content Placeholder 2"/>
          <p:cNvSpPr>
            <a:spLocks noGrp="1"/>
          </p:cNvSpPr>
          <p:nvPr>
            <p:ph sz="half" idx="1"/>
          </p:nvPr>
        </p:nvSpPr>
        <p:spPr/>
        <p:txBody>
          <a:bodyPr>
            <a:normAutofit fontScale="92500" lnSpcReduction="10000"/>
          </a:bodyPr>
          <a:lstStyle/>
          <a:p>
            <a:r>
              <a:rPr lang="en-US" dirty="0" smtClean="0"/>
              <a:t>Lenin and the Bolsheviks</a:t>
            </a:r>
          </a:p>
          <a:p>
            <a:pPr lvl="1"/>
            <a:r>
              <a:rPr lang="en-US" dirty="0" smtClean="0"/>
              <a:t>Not supposed to take place in Russia. Why?</a:t>
            </a:r>
          </a:p>
          <a:p>
            <a:pPr lvl="1"/>
            <a:r>
              <a:rPr lang="en-US" dirty="0" smtClean="0"/>
              <a:t>Lenin in 1905 argued for democratic centralism- Took control of government in 1917.</a:t>
            </a:r>
          </a:p>
          <a:p>
            <a:pPr lvl="1"/>
            <a:r>
              <a:rPr lang="en-US" dirty="0" smtClean="0"/>
              <a:t>1918 civil war between White Army (Russian Military Leaders) and Red Army (Lenin)</a:t>
            </a:r>
          </a:p>
          <a:p>
            <a:pPr lvl="1"/>
            <a:r>
              <a:rPr lang="en-US" dirty="0" smtClean="0"/>
              <a:t>Created plan that allowed for private ownership under centralized leadership but died in 1924</a:t>
            </a:r>
            <a:r>
              <a:rPr lang="en-US" dirty="0" smtClean="0"/>
              <a:t>.</a:t>
            </a:r>
            <a:endParaRPr lang="en-US" dirty="0" smtClean="0"/>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3505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65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92" y="0"/>
            <a:ext cx="91746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53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normAutofit fontScale="92500"/>
          </a:bodyPr>
          <a:lstStyle/>
          <a:p>
            <a:endParaRPr lang="en-US" dirty="0"/>
          </a:p>
        </p:txBody>
      </p:sp>
      <p:sp>
        <p:nvSpPr>
          <p:cNvPr id="6" name="Content Placeholder 5"/>
          <p:cNvSpPr>
            <a:spLocks noGrp="1"/>
          </p:cNvSpPr>
          <p:nvPr>
            <p:ph sz="half" idx="2"/>
          </p:nvPr>
        </p:nvSpPr>
        <p:spPr/>
        <p:txBody>
          <a:bodyPr>
            <a:normAutofit fontScale="92500"/>
          </a:bodyPr>
          <a:lstStyle/>
          <a:p>
            <a:r>
              <a:rPr lang="en-US" dirty="0"/>
              <a:t>Stalinism</a:t>
            </a:r>
          </a:p>
          <a:p>
            <a:pPr lvl="1"/>
            <a:r>
              <a:rPr lang="en-US" dirty="0"/>
              <a:t>Allowed no other political parties than Communism.</a:t>
            </a:r>
          </a:p>
          <a:p>
            <a:pPr lvl="1"/>
            <a:r>
              <a:rPr lang="en-US" dirty="0"/>
              <a:t>Most top government officials belonged to </a:t>
            </a:r>
            <a:r>
              <a:rPr lang="en-US" b="1" dirty="0"/>
              <a:t>Central Committee</a:t>
            </a:r>
            <a:r>
              <a:rPr lang="en-US" dirty="0"/>
              <a:t>-300 party leaders that met twice per year. </a:t>
            </a:r>
          </a:p>
          <a:p>
            <a:pPr lvl="1"/>
            <a:r>
              <a:rPr lang="en-US" b="1" dirty="0"/>
              <a:t>Politburo-</a:t>
            </a:r>
            <a:r>
              <a:rPr lang="en-US" dirty="0"/>
              <a:t>Above Central Committee-12 men whose decisions were carried out by government agencies. </a:t>
            </a:r>
          </a:p>
          <a:p>
            <a:pPr lvl="1"/>
            <a:r>
              <a:rPr lang="en-US" dirty="0"/>
              <a:t>Head of Politburo was </a:t>
            </a:r>
            <a:r>
              <a:rPr lang="en-US" b="1" dirty="0"/>
              <a:t>general secretary </a:t>
            </a:r>
            <a:r>
              <a:rPr lang="en-US" dirty="0"/>
              <a:t>or dictator of country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35052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629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and Economic Change</a:t>
            </a:r>
            <a:br>
              <a:rPr lang="en-US" dirty="0" smtClean="0"/>
            </a:br>
            <a:r>
              <a:rPr lang="en-US" dirty="0" smtClean="0"/>
              <a:t>The Revolution of 1917, Lenin, Stalin</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smtClean="0"/>
              <a:t>Collectivization and Industrialization</a:t>
            </a:r>
          </a:p>
          <a:p>
            <a:pPr lvl="1"/>
            <a:r>
              <a:rPr lang="en-US" dirty="0" smtClean="0"/>
              <a:t>Made “collective farms” that were state run and supposedly more efficient. Meant to feed workers helping with industrialization. </a:t>
            </a:r>
          </a:p>
          <a:p>
            <a:pPr lvl="1"/>
            <a:r>
              <a:rPr lang="en-US" dirty="0" smtClean="0"/>
              <a:t>Some </a:t>
            </a:r>
            <a:r>
              <a:rPr lang="en-US" b="1" dirty="0" smtClean="0"/>
              <a:t>Kulaks </a:t>
            </a:r>
            <a:r>
              <a:rPr lang="en-US" dirty="0" smtClean="0"/>
              <a:t>refused and forced to cities or labor camps. Many died. </a:t>
            </a:r>
          </a:p>
          <a:p>
            <a:pPr lvl="1"/>
            <a:r>
              <a:rPr lang="en-US" dirty="0" smtClean="0"/>
              <a:t>Also set out 5 year plan for industrialization of oil, steel and electricity. </a:t>
            </a:r>
          </a:p>
          <a:p>
            <a:pPr lvl="1"/>
            <a:r>
              <a:rPr lang="en-US" b="1" dirty="0" smtClean="0"/>
              <a:t>Stalinism-</a:t>
            </a:r>
            <a:r>
              <a:rPr lang="en-US" dirty="0" smtClean="0"/>
              <a:t>collectivization and industrialization through central planning with force and brutality. </a:t>
            </a:r>
            <a:endParaRPr lang="en-US" b="1" dirty="0" smtClean="0"/>
          </a:p>
          <a:p>
            <a:pPr marL="457200" lvl="1" indent="0">
              <a:buNone/>
            </a:pP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352846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683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r>
              <a:rPr lang="en-US" b="1" dirty="0"/>
              <a:t>Stalin’s Foreign Policy</a:t>
            </a:r>
          </a:p>
          <a:p>
            <a:pPr lvl="1"/>
            <a:r>
              <a:rPr lang="en-US" dirty="0"/>
              <a:t>Focused on internal policies. Signed non-aggression pact with Germany in 1939 but then attacked. </a:t>
            </a:r>
          </a:p>
          <a:p>
            <a:r>
              <a:rPr lang="en-US" b="1" dirty="0"/>
              <a:t>Stalin’s Purges</a:t>
            </a:r>
          </a:p>
          <a:p>
            <a:pPr lvl="1"/>
            <a:r>
              <a:rPr lang="en-US" dirty="0"/>
              <a:t>Execution of millions of citizens including one million party members. </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3429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8434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and Economic Change</a:t>
            </a:r>
            <a:br>
              <a:rPr lang="en-US" dirty="0" smtClean="0"/>
            </a:br>
            <a:r>
              <a:rPr lang="en-US" dirty="0" smtClean="0"/>
              <a:t>Reform under Khrushchev and Gorbachev</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Nikita Khrushchev chosen to replace Stalin after death in 1953. </a:t>
            </a:r>
          </a:p>
          <a:p>
            <a:r>
              <a:rPr lang="en-US" dirty="0" smtClean="0"/>
              <a:t>Worked toward </a:t>
            </a:r>
            <a:r>
              <a:rPr lang="en-US" b="1" dirty="0" err="1" smtClean="0"/>
              <a:t>deStalinization</a:t>
            </a:r>
            <a:r>
              <a:rPr lang="en-US" dirty="0" smtClean="0"/>
              <a:t> of loosening government censorship.</a:t>
            </a:r>
          </a:p>
          <a:p>
            <a:r>
              <a:rPr lang="en-US" dirty="0" smtClean="0"/>
              <a:t>Criticized that reforms didn’t work and replaced by much more conservative Leonid Brezhnev. </a:t>
            </a:r>
          </a:p>
          <a:p>
            <a:r>
              <a:rPr lang="en-US" dirty="0" smtClean="0"/>
              <a:t>Replaced by Gorbachev in 1985 who was much more westernized. </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340614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0494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Political and Economic Change</a:t>
            </a:r>
            <a:br>
              <a:rPr lang="en-US" dirty="0"/>
            </a:br>
            <a:r>
              <a:rPr lang="en-US" dirty="0"/>
              <a:t>Reform under Khrushchev and Gorbachev</a:t>
            </a:r>
          </a:p>
        </p:txBody>
      </p:sp>
      <p:sp>
        <p:nvSpPr>
          <p:cNvPr id="3" name="Content Placeholder 2"/>
          <p:cNvSpPr>
            <a:spLocks noGrp="1"/>
          </p:cNvSpPr>
          <p:nvPr>
            <p:ph idx="1"/>
          </p:nvPr>
        </p:nvSpPr>
        <p:spPr/>
        <p:txBody>
          <a:bodyPr/>
          <a:lstStyle/>
          <a:p>
            <a:r>
              <a:rPr lang="en-US" dirty="0" smtClean="0"/>
              <a:t>Gorbachev’s 3 Pronged Program</a:t>
            </a:r>
          </a:p>
          <a:p>
            <a:pPr lvl="1"/>
            <a:r>
              <a:rPr lang="en-US" i="1" dirty="0" smtClean="0"/>
              <a:t>Glasnost</a:t>
            </a:r>
          </a:p>
          <a:p>
            <a:pPr lvl="2"/>
            <a:r>
              <a:rPr lang="en-US" dirty="0" smtClean="0"/>
              <a:t>“</a:t>
            </a:r>
            <a:r>
              <a:rPr lang="en-US" dirty="0" err="1" smtClean="0"/>
              <a:t>openess</a:t>
            </a:r>
            <a:r>
              <a:rPr lang="en-US" dirty="0" smtClean="0"/>
              <a:t>”</a:t>
            </a:r>
          </a:p>
          <a:p>
            <a:pPr lvl="2"/>
            <a:r>
              <a:rPr lang="en-US" dirty="0" smtClean="0"/>
              <a:t>After years of oppression, people were very hostile but West applauded.</a:t>
            </a:r>
          </a:p>
          <a:p>
            <a:pPr lvl="1"/>
            <a:r>
              <a:rPr lang="en-US" dirty="0" smtClean="0"/>
              <a:t>Democratization</a:t>
            </a:r>
          </a:p>
          <a:p>
            <a:pPr lvl="2"/>
            <a:r>
              <a:rPr lang="en-US" dirty="0" smtClean="0"/>
              <a:t>Wanted 1)a new Congress of People’s Deputies with elected representatives. 2) </a:t>
            </a:r>
            <a:r>
              <a:rPr lang="en-US" dirty="0" err="1" smtClean="0"/>
              <a:t>Postion</a:t>
            </a:r>
            <a:r>
              <a:rPr lang="en-US" dirty="0" smtClean="0"/>
              <a:t> of “president” that was selected by Congress. </a:t>
            </a:r>
          </a:p>
          <a:p>
            <a:pPr lvl="1"/>
            <a:r>
              <a:rPr lang="en-US" i="1" dirty="0" smtClean="0"/>
              <a:t>Perestroika</a:t>
            </a:r>
          </a:p>
          <a:p>
            <a:pPr lvl="2"/>
            <a:r>
              <a:rPr lang="en-US" dirty="0" smtClean="0"/>
              <a:t>Most radical and least successful reform. Gave economic powers held by government to private hands. </a:t>
            </a:r>
            <a:endParaRPr lang="en-US" dirty="0"/>
          </a:p>
        </p:txBody>
      </p:sp>
    </p:spTree>
    <p:extLst>
      <p:ext uri="{BB962C8B-B14F-4D97-AF65-F5344CB8AC3E}">
        <p14:creationId xmlns:p14="http://schemas.microsoft.com/office/powerpoint/2010/main" val="192151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and Economic Change</a:t>
            </a:r>
            <a:br>
              <a:rPr lang="en-US" dirty="0" smtClean="0"/>
            </a:br>
            <a:r>
              <a:rPr lang="en-US" dirty="0" smtClean="0"/>
              <a:t>A Failed Coup and the Revolution of 1991</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Conservatives in Politburo led a coup </a:t>
            </a:r>
            <a:r>
              <a:rPr lang="en-US" dirty="0" err="1" smtClean="0"/>
              <a:t>d’etat</a:t>
            </a:r>
            <a:r>
              <a:rPr lang="en-US" dirty="0" smtClean="0"/>
              <a:t> that tired to remove Gorbachev from office. </a:t>
            </a:r>
          </a:p>
          <a:p>
            <a:r>
              <a:rPr lang="en-US" dirty="0" smtClean="0"/>
              <a:t>Failed but by December 1991 eleven republics declared independence which led to end of the union.</a:t>
            </a:r>
          </a:p>
          <a:p>
            <a:r>
              <a:rPr lang="en-US" dirty="0" smtClean="0"/>
              <a:t>Then 15 republics went separate ways.</a:t>
            </a:r>
          </a:p>
          <a:p>
            <a:r>
              <a:rPr lang="en-US" dirty="0" smtClean="0"/>
              <a:t>Boris Yeltsin emerged as president of Russian Federation.</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05000"/>
            <a:ext cx="3714750"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67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a:t>
            </a:r>
            <a:r>
              <a:rPr lang="en-US" b="1" dirty="0" smtClean="0"/>
              <a:t> </a:t>
            </a:r>
            <a:r>
              <a:rPr lang="en-US" dirty="0" smtClean="0"/>
              <a:t>and Economic Change</a:t>
            </a:r>
            <a:br>
              <a:rPr lang="en-US" dirty="0" smtClean="0"/>
            </a:br>
            <a:r>
              <a:rPr lang="en-US" dirty="0" smtClean="0"/>
              <a:t>Russian Federation: 1991 to Present</a:t>
            </a:r>
            <a:endParaRPr lang="en-US" dirty="0"/>
          </a:p>
        </p:txBody>
      </p:sp>
      <p:sp>
        <p:nvSpPr>
          <p:cNvPr id="3" name="Content Placeholder 2"/>
          <p:cNvSpPr>
            <a:spLocks noGrp="1"/>
          </p:cNvSpPr>
          <p:nvPr>
            <p:ph idx="1"/>
          </p:nvPr>
        </p:nvSpPr>
        <p:spPr/>
        <p:txBody>
          <a:bodyPr/>
          <a:lstStyle/>
          <a:p>
            <a:r>
              <a:rPr lang="en-US" dirty="0" smtClean="0"/>
              <a:t>Yeltsin wanted a western-style democracy.</a:t>
            </a:r>
          </a:p>
          <a:p>
            <a:r>
              <a:rPr lang="en-US" dirty="0" smtClean="0"/>
              <a:t>Constitution of 1993 created a three-branch government with president, prime minster, and lower legislative house called Duma and a Constitutional Court. </a:t>
            </a:r>
          </a:p>
          <a:p>
            <a:r>
              <a:rPr lang="en-US" dirty="0" smtClean="0"/>
              <a:t>Yeltsin had illnesses, alcoholism, and erratic behavior.</a:t>
            </a:r>
          </a:p>
          <a:p>
            <a:r>
              <a:rPr lang="en-US" dirty="0" smtClean="0"/>
              <a:t>Putin took over who at first supported Yeltsin but has proven much more conservative. </a:t>
            </a:r>
            <a:endParaRPr lang="en-US" dirty="0"/>
          </a:p>
        </p:txBody>
      </p:sp>
    </p:spTree>
    <p:extLst>
      <p:ext uri="{BB962C8B-B14F-4D97-AF65-F5344CB8AC3E}">
        <p14:creationId xmlns:p14="http://schemas.microsoft.com/office/powerpoint/2010/main" val="1079720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Citizens, Society, and the State</a:t>
            </a:r>
            <a:endParaRPr lang="en-US" dirty="0"/>
          </a:p>
        </p:txBody>
      </p:sp>
      <p:sp>
        <p:nvSpPr>
          <p:cNvPr id="3" name="Content Placeholder 2"/>
          <p:cNvSpPr>
            <a:spLocks noGrp="1"/>
          </p:cNvSpPr>
          <p:nvPr>
            <p:ph idx="1"/>
          </p:nvPr>
        </p:nvSpPr>
        <p:spPr/>
        <p:txBody>
          <a:bodyPr>
            <a:normAutofit lnSpcReduction="10000"/>
          </a:bodyPr>
          <a:lstStyle/>
          <a:p>
            <a:r>
              <a:rPr lang="en-US" dirty="0" smtClean="0"/>
              <a:t>Cleavages</a:t>
            </a:r>
          </a:p>
          <a:p>
            <a:pPr lvl="1"/>
            <a:r>
              <a:rPr lang="en-US" b="1" dirty="0" smtClean="0"/>
              <a:t>Nationality- </a:t>
            </a:r>
            <a:r>
              <a:rPr lang="en-US" dirty="0" smtClean="0"/>
              <a:t>80% Russians but other nationalities lead to “federation” with autonomous regions. </a:t>
            </a:r>
            <a:r>
              <a:rPr lang="en-US" b="1" dirty="0" smtClean="0"/>
              <a:t>Chechnya </a:t>
            </a:r>
            <a:r>
              <a:rPr lang="en-US" dirty="0" smtClean="0"/>
              <a:t>is Muslim region that has fought for years for freedom. </a:t>
            </a:r>
          </a:p>
          <a:p>
            <a:pPr lvl="1"/>
            <a:r>
              <a:rPr lang="en-US" b="1" dirty="0" smtClean="0"/>
              <a:t>Religion- </a:t>
            </a:r>
            <a:r>
              <a:rPr lang="en-US" dirty="0" smtClean="0"/>
              <a:t>Under tsar very Russian Orthodox, but then communists banned religion. Boris Yeltsin encouraged return to religion but many are still nonreligious. Largest amount of Muslims in European country excluding Turkey (Moscow, Caucasus, Bashkortostan and </a:t>
            </a:r>
            <a:r>
              <a:rPr lang="en-US" dirty="0" err="1" smtClean="0"/>
              <a:t>Tatarstan</a:t>
            </a:r>
            <a:r>
              <a:rPr lang="en-US" dirty="0" smtClean="0"/>
              <a:t>). </a:t>
            </a:r>
          </a:p>
          <a:p>
            <a:pPr lvl="1"/>
            <a:r>
              <a:rPr lang="en-US" b="1" dirty="0" smtClean="0"/>
              <a:t>Social Class- </a:t>
            </a:r>
            <a:r>
              <a:rPr lang="en-US" dirty="0" smtClean="0"/>
              <a:t>established members of Communist party and non-members. New social classes with new market economy.</a:t>
            </a:r>
          </a:p>
          <a:p>
            <a:pPr lvl="1"/>
            <a:r>
              <a:rPr lang="en-US" b="1" dirty="0" smtClean="0"/>
              <a:t>Rural/Urban Cleavages- </a:t>
            </a:r>
            <a:r>
              <a:rPr lang="en-US" dirty="0" smtClean="0"/>
              <a:t>Industrialization since Stalin led to large urban population- 73% in cities. City dwellers more educated and in touch with west. </a:t>
            </a:r>
            <a:endParaRPr lang="en-US" b="1" dirty="0"/>
          </a:p>
        </p:txBody>
      </p:sp>
    </p:spTree>
    <p:extLst>
      <p:ext uri="{BB962C8B-B14F-4D97-AF65-F5344CB8AC3E}">
        <p14:creationId xmlns:p14="http://schemas.microsoft.com/office/powerpoint/2010/main" val="1600545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Citizens, Society, and the State</a:t>
            </a:r>
            <a:br>
              <a:rPr lang="en-US" dirty="0" smtClean="0"/>
            </a:br>
            <a:r>
              <a:rPr lang="en-US" dirty="0" smtClean="0"/>
              <a:t>Beliefs and Attitudes</a:t>
            </a:r>
            <a:endParaRPr lang="en-US" dirty="0"/>
          </a:p>
        </p:txBody>
      </p:sp>
      <p:sp>
        <p:nvSpPr>
          <p:cNvPr id="3" name="Content Placeholder 2"/>
          <p:cNvSpPr>
            <a:spLocks noGrp="1"/>
          </p:cNvSpPr>
          <p:nvPr>
            <p:ph idx="1"/>
          </p:nvPr>
        </p:nvSpPr>
        <p:spPr/>
        <p:txBody>
          <a:bodyPr/>
          <a:lstStyle/>
          <a:p>
            <a:r>
              <a:rPr lang="en-US" dirty="0" smtClean="0"/>
              <a:t>Marxism predicted demise of capitalist west, which supported idea that Russian government and way of life would prevail. </a:t>
            </a:r>
          </a:p>
          <a:p>
            <a:r>
              <a:rPr lang="en-US" b="1" dirty="0" smtClean="0"/>
              <a:t>Stalinism- </a:t>
            </a:r>
            <a:r>
              <a:rPr lang="en-US" dirty="0" smtClean="0"/>
              <a:t>ideas shifted to pragmatic internal development toward absolutism and repression. </a:t>
            </a:r>
            <a:endParaRPr lang="en-US" b="1" dirty="0"/>
          </a:p>
        </p:txBody>
      </p:sp>
    </p:spTree>
    <p:extLst>
      <p:ext uri="{BB962C8B-B14F-4D97-AF65-F5344CB8AC3E}">
        <p14:creationId xmlns:p14="http://schemas.microsoft.com/office/powerpoint/2010/main" val="1572136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Beliefs and Attitudes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Has lead to great distrust and hostility toward government today.</a:t>
            </a:r>
          </a:p>
          <a:p>
            <a:pPr lvl="1"/>
            <a:r>
              <a:rPr lang="en-US" b="1" dirty="0" smtClean="0"/>
              <a:t>Mistrust of government-</a:t>
            </a:r>
            <a:r>
              <a:rPr lang="en-US" dirty="0" smtClean="0"/>
              <a:t>alienation toward political system. Most do not trust officials to ensure democratic ideals that people support.</a:t>
            </a:r>
          </a:p>
          <a:p>
            <a:pPr lvl="1"/>
            <a:r>
              <a:rPr lang="en-US" b="1" dirty="0" err="1" smtClean="0"/>
              <a:t>Statism</a:t>
            </a:r>
            <a:r>
              <a:rPr lang="en-US" b="1" dirty="0" smtClean="0"/>
              <a:t>-</a:t>
            </a:r>
            <a:r>
              <a:rPr lang="en-US" dirty="0" smtClean="0"/>
              <a:t>citizens still expect government to take active role in lives and protection.  Have always been more as subjects than participants in society.</a:t>
            </a:r>
          </a:p>
          <a:p>
            <a:pPr lvl="1"/>
            <a:r>
              <a:rPr lang="en-US" b="1" dirty="0" smtClean="0"/>
              <a:t>Economic </a:t>
            </a:r>
            <a:r>
              <a:rPr lang="en-US" b="1" dirty="0" smtClean="0"/>
              <a:t>Beliefs-</a:t>
            </a:r>
            <a:r>
              <a:rPr lang="en-US" dirty="0" smtClean="0"/>
              <a:t>most support market reforms but those who liked communism are less enthusiastic.</a:t>
            </a:r>
          </a:p>
          <a:p>
            <a:pPr lvl="1"/>
            <a:r>
              <a:rPr lang="en-US" b="1" dirty="0" smtClean="0"/>
              <a:t>Westernization- </a:t>
            </a:r>
            <a:r>
              <a:rPr lang="en-US" dirty="0" smtClean="0"/>
              <a:t>Some parties emphasize nationalism and protection of interests while others want integration of Russia into world economy. </a:t>
            </a:r>
          </a:p>
          <a:p>
            <a:pPr lvl="1"/>
            <a:endParaRPr lang="en-US" b="1" dirty="0"/>
          </a:p>
          <a:p>
            <a:pPr lvl="1"/>
            <a:r>
              <a:rPr lang="en-US" b="1" dirty="0" smtClean="0"/>
              <a:t>Some citizens are still nostalgic for the “good old days”</a:t>
            </a:r>
            <a:endParaRPr lang="en-US" b="1" dirty="0"/>
          </a:p>
        </p:txBody>
      </p:sp>
    </p:spTree>
    <p:extLst>
      <p:ext uri="{BB962C8B-B14F-4D97-AF65-F5344CB8AC3E}">
        <p14:creationId xmlns:p14="http://schemas.microsoft.com/office/powerpoint/2010/main" val="2601441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Communist and Post-Communist Countries</a:t>
            </a:r>
            <a:endParaRPr lang="en-US" dirty="0"/>
          </a:p>
        </p:txBody>
      </p:sp>
      <p:sp>
        <p:nvSpPr>
          <p:cNvPr id="3" name="Content Placeholder 2"/>
          <p:cNvSpPr>
            <a:spLocks noGrp="1"/>
          </p:cNvSpPr>
          <p:nvPr>
            <p:ph idx="1"/>
          </p:nvPr>
        </p:nvSpPr>
        <p:spPr/>
        <p:txBody>
          <a:bodyPr/>
          <a:lstStyle/>
          <a:p>
            <a:r>
              <a:rPr lang="en-US" dirty="0" smtClean="0"/>
              <a:t>Industrialized democracies have been criticized for the </a:t>
            </a:r>
            <a:r>
              <a:rPr lang="en-US" dirty="0" smtClean="0"/>
              <a:t>economic inequality.</a:t>
            </a:r>
            <a:endParaRPr lang="en-US" dirty="0" smtClean="0"/>
          </a:p>
          <a:p>
            <a:r>
              <a:rPr lang="en-US" dirty="0" smtClean="0"/>
              <a:t>There is also a big divide in the wealth and power between them. </a:t>
            </a:r>
          </a:p>
          <a:p>
            <a:r>
              <a:rPr lang="en-US" dirty="0" smtClean="0"/>
              <a:t>Communist countries all claim to have roots in Marxism. </a:t>
            </a:r>
            <a:endParaRPr lang="en-US" dirty="0"/>
          </a:p>
        </p:txBody>
      </p:sp>
    </p:spTree>
    <p:extLst>
      <p:ext uri="{BB962C8B-B14F-4D97-AF65-F5344CB8AC3E}">
        <p14:creationId xmlns:p14="http://schemas.microsoft.com/office/powerpoint/2010/main" val="608062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Citizens, Society, and the State</a:t>
            </a:r>
            <a:br>
              <a:rPr lang="en-US" dirty="0" smtClean="0"/>
            </a:br>
            <a:r>
              <a:rPr lang="en-US" dirty="0" smtClean="0"/>
              <a:t>Political Participation</a:t>
            </a:r>
            <a:endParaRPr lang="en-US" dirty="0"/>
          </a:p>
        </p:txBody>
      </p:sp>
      <p:sp>
        <p:nvSpPr>
          <p:cNvPr id="3" name="Content Placeholder 2"/>
          <p:cNvSpPr>
            <a:spLocks noGrp="1"/>
          </p:cNvSpPr>
          <p:nvPr>
            <p:ph sz="half" idx="1"/>
          </p:nvPr>
        </p:nvSpPr>
        <p:spPr/>
        <p:txBody>
          <a:bodyPr/>
          <a:lstStyle/>
          <a:p>
            <a:r>
              <a:rPr lang="en-US" dirty="0" smtClean="0"/>
              <a:t>Voting rate close to 100% during Soviet rule.</a:t>
            </a:r>
          </a:p>
          <a:p>
            <a:r>
              <a:rPr lang="en-US" dirty="0" smtClean="0"/>
              <a:t>In 2008 had series of protests to criticize government’s economic policies and return to centralized economic policies. </a:t>
            </a:r>
          </a:p>
          <a:p>
            <a:r>
              <a:rPr lang="en-US" dirty="0" smtClean="0"/>
              <a:t>Now it is higher than US but lower than Britain or France. </a:t>
            </a:r>
          </a:p>
          <a:p>
            <a:pPr marL="0" indent="0">
              <a:buNone/>
            </a:pPr>
            <a:endParaRPr lang="en-US" dirty="0"/>
          </a:p>
        </p:txBody>
      </p:sp>
      <p:sp>
        <p:nvSpPr>
          <p:cNvPr id="4" name="Content Placeholder 3"/>
          <p:cNvSpPr>
            <a:spLocks noGrp="1"/>
          </p:cNvSpPr>
          <p:nvPr>
            <p:ph sz="half" idx="2"/>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3538537"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654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Citizens, Society, and the State</a:t>
            </a:r>
            <a:br>
              <a:rPr lang="en-US" dirty="0" smtClean="0"/>
            </a:br>
            <a:r>
              <a:rPr lang="en-US" dirty="0" smtClean="0"/>
              <a:t>Civil Societies</a:t>
            </a:r>
            <a:endParaRPr lang="en-US" dirty="0"/>
          </a:p>
        </p:txBody>
      </p:sp>
      <p:sp>
        <p:nvSpPr>
          <p:cNvPr id="3" name="Content Placeholder 2"/>
          <p:cNvSpPr>
            <a:spLocks noGrp="1"/>
          </p:cNvSpPr>
          <p:nvPr>
            <p:ph idx="1"/>
          </p:nvPr>
        </p:nvSpPr>
        <p:spPr/>
        <p:txBody>
          <a:bodyPr/>
          <a:lstStyle/>
          <a:p>
            <a:r>
              <a:rPr lang="en-US" dirty="0" smtClean="0"/>
              <a:t>Participation in political activities low. </a:t>
            </a:r>
          </a:p>
          <a:p>
            <a:r>
              <a:rPr lang="en-US" dirty="0" smtClean="0"/>
              <a:t>Most Russians don’t attend church on regular basis, belong to sports or recreational clubs or charitable organizations. </a:t>
            </a:r>
          </a:p>
          <a:p>
            <a:r>
              <a:rPr lang="en-US" dirty="0" smtClean="0"/>
              <a:t>Only 1% belong to a political party but not necessarily disengaged from politics. </a:t>
            </a:r>
            <a:endParaRPr lang="en-US" dirty="0"/>
          </a:p>
          <a:p>
            <a:r>
              <a:rPr lang="en-US" dirty="0" smtClean="0"/>
              <a:t>Civil society is growing in Russia. </a:t>
            </a:r>
            <a:endParaRPr lang="en-US" dirty="0"/>
          </a:p>
        </p:txBody>
      </p:sp>
    </p:spTree>
    <p:extLst>
      <p:ext uri="{BB962C8B-B14F-4D97-AF65-F5344CB8AC3E}">
        <p14:creationId xmlns:p14="http://schemas.microsoft.com/office/powerpoint/2010/main" val="1980965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Citizens, Society, and the State</a:t>
            </a:r>
            <a:br>
              <a:rPr lang="en-US" dirty="0" smtClean="0"/>
            </a:br>
            <a:r>
              <a:rPr lang="en-US" dirty="0" smtClean="0"/>
              <a:t>Russian Youth Groups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err="1" smtClean="0"/>
              <a:t>Vladmir</a:t>
            </a:r>
            <a:r>
              <a:rPr lang="en-US" dirty="0" smtClean="0"/>
              <a:t> Putin as president created youth movements to support government.</a:t>
            </a:r>
          </a:p>
          <a:p>
            <a:r>
              <a:rPr lang="en-US" b="1" dirty="0" err="1" smtClean="0"/>
              <a:t>Nashi</a:t>
            </a:r>
            <a:r>
              <a:rPr lang="en-US" b="1" dirty="0" smtClean="0"/>
              <a:t>-largest youth group to build loyal and patriotic young people and to defuse any youthful resistance that may have emerged in election of 2008. </a:t>
            </a:r>
          </a:p>
          <a:p>
            <a:r>
              <a:rPr lang="en-US" dirty="0" smtClean="0"/>
              <a:t>Many staged demonstrations to support government.</a:t>
            </a:r>
          </a:p>
          <a:p>
            <a:r>
              <a:rPr lang="en-US" dirty="0" smtClean="0"/>
              <a:t>May 2011- 50,000 protestors arguing corruption of government opponents, not government officials. </a:t>
            </a:r>
            <a:endParaRPr lang="en-US" dirty="0"/>
          </a:p>
        </p:txBody>
      </p:sp>
      <p:sp>
        <p:nvSpPr>
          <p:cNvPr id="4" name="Content Placeholder 3"/>
          <p:cNvSpPr>
            <a:spLocks noGrp="1"/>
          </p:cNvSpPr>
          <p:nvPr>
            <p:ph sz="half" idx="2"/>
          </p:nvPr>
        </p:nvSpPr>
        <p:spPr/>
        <p:txBody>
          <a:bodyPr>
            <a:normAutofit fontScale="85000" lnSpcReduction="10000"/>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3581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509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Institutions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Many different regime types throughout history but tradition is highly authoritarian. </a:t>
            </a:r>
          </a:p>
          <a:p>
            <a:r>
              <a:rPr lang="en-US" dirty="0" smtClean="0"/>
              <a:t>Even though Soviet Union was highly centralized, it still maintained a federal government structure.  Now has 89 regions, 21 who are ethnically non-Russian. </a:t>
            </a:r>
          </a:p>
          <a:p>
            <a:r>
              <a:rPr lang="en-US" dirty="0" smtClean="0"/>
              <a:t>Putin cracked down on regional autonomy recently. Some measures are</a:t>
            </a:r>
          </a:p>
          <a:p>
            <a:pPr lvl="1"/>
            <a:r>
              <a:rPr lang="en-US" b="1" dirty="0" smtClean="0"/>
              <a:t>Creation of super-districs</a:t>
            </a:r>
            <a:r>
              <a:rPr lang="en-US" dirty="0" smtClean="0"/>
              <a:t>-7 new federal districts to encompass Russia. Each district headed by presidential appointee. </a:t>
            </a:r>
          </a:p>
          <a:p>
            <a:pPr lvl="1"/>
            <a:r>
              <a:rPr lang="en-US" b="1" dirty="0" smtClean="0"/>
              <a:t>Removal of governors</a:t>
            </a:r>
            <a:r>
              <a:rPr lang="en-US" dirty="0" smtClean="0"/>
              <a:t>- Can remove governor who refuses to subject local law to national constitution. </a:t>
            </a:r>
          </a:p>
          <a:p>
            <a:pPr lvl="1"/>
            <a:r>
              <a:rPr lang="en-US" b="1" dirty="0" smtClean="0"/>
              <a:t>Appointment of governors</a:t>
            </a:r>
            <a:r>
              <a:rPr lang="en-US" dirty="0" smtClean="0"/>
              <a:t>-governors now nominated by president.</a:t>
            </a:r>
          </a:p>
          <a:p>
            <a:pPr lvl="1"/>
            <a:r>
              <a:rPr lang="en-US" b="1" dirty="0" smtClean="0"/>
              <a:t>Changes in Federation Council</a:t>
            </a:r>
            <a:r>
              <a:rPr lang="en-US" dirty="0" smtClean="0"/>
              <a:t>- Upper legislature based on upper class traditions.</a:t>
            </a:r>
          </a:p>
          <a:p>
            <a:pPr lvl="1"/>
            <a:r>
              <a:rPr lang="en-US" dirty="0" smtClean="0"/>
              <a:t> </a:t>
            </a:r>
            <a:r>
              <a:rPr lang="en-US" b="1" dirty="0" smtClean="0"/>
              <a:t>Elimination of single-member-district seats</a:t>
            </a:r>
            <a:r>
              <a:rPr lang="en-US" dirty="0" smtClean="0"/>
              <a:t>-Used to have half of 450 seats elected by single-member district but Putin made it all proportional representation. </a:t>
            </a:r>
            <a:endParaRPr lang="en-US" dirty="0"/>
          </a:p>
        </p:txBody>
      </p:sp>
    </p:spTree>
    <p:extLst>
      <p:ext uri="{BB962C8B-B14F-4D97-AF65-F5344CB8AC3E}">
        <p14:creationId xmlns:p14="http://schemas.microsoft.com/office/powerpoint/2010/main" val="3861866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Institutions</a:t>
            </a:r>
            <a:br>
              <a:rPr lang="en-US" dirty="0" smtClean="0"/>
            </a:br>
            <a:r>
              <a:rPr lang="en-US" dirty="0" smtClean="0"/>
              <a:t>Linkage Institutions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Linkage groups not strong in Russia. Interest groups don’t have solid footing since private organizations are weak. </a:t>
            </a:r>
          </a:p>
          <a:p>
            <a:r>
              <a:rPr lang="en-US" dirty="0" smtClean="0"/>
              <a:t>All seats in Duma are elected by proportional representation. </a:t>
            </a:r>
          </a:p>
          <a:p>
            <a:r>
              <a:rPr lang="en-US" dirty="0" smtClean="0"/>
              <a:t>Parties-Many revolve around particular leaders.</a:t>
            </a:r>
          </a:p>
          <a:p>
            <a:r>
              <a:rPr lang="en-US" dirty="0" smtClean="0"/>
              <a:t>Leadership is still personalistic and parties weak and fluid.</a:t>
            </a:r>
          </a:p>
          <a:p>
            <a:pPr lvl="1"/>
            <a:r>
              <a:rPr lang="en-US" b="1" dirty="0" smtClean="0"/>
              <a:t>United Russia- </a:t>
            </a:r>
            <a:r>
              <a:rPr lang="en-US" dirty="0" smtClean="0"/>
              <a:t>Support behind Putin. Hard to define except that it is pro-Putin.</a:t>
            </a:r>
          </a:p>
          <a:p>
            <a:pPr lvl="1"/>
            <a:r>
              <a:rPr lang="en-US" b="1" dirty="0" smtClean="0"/>
              <a:t>Communist Party of Russian Federation- </a:t>
            </a:r>
            <a:r>
              <a:rPr lang="en-US" dirty="0" smtClean="0"/>
              <a:t>(CPRF)2</a:t>
            </a:r>
            <a:r>
              <a:rPr lang="en-US" baseline="30000" dirty="0" smtClean="0"/>
              <a:t>nd</a:t>
            </a:r>
            <a:r>
              <a:rPr lang="en-US" dirty="0" smtClean="0"/>
              <a:t> strongest party. Not as reformist but emphasize centralized planning and nationalism. Intention to regain lost territories. </a:t>
            </a:r>
          </a:p>
          <a:p>
            <a:pPr lvl="1"/>
            <a:r>
              <a:rPr lang="en-US" b="1" dirty="0" smtClean="0"/>
              <a:t>Liberal Democrats-</a:t>
            </a:r>
            <a:r>
              <a:rPr lang="en-US" dirty="0" smtClean="0"/>
              <a:t>Most controversial. Most controversial with Vladimir Zhirinovsky. Extreme national positions with racist and sexist opinions.</a:t>
            </a:r>
          </a:p>
          <a:p>
            <a:pPr lvl="1"/>
            <a:r>
              <a:rPr lang="en-US" b="1" dirty="0" smtClean="0"/>
              <a:t> A Just Russia- </a:t>
            </a:r>
            <a:r>
              <a:rPr lang="en-US" dirty="0" smtClean="0"/>
              <a:t>Formed in 2006 with merger of Motherland People’s Patriotic Union and Party of Pensioners and Party of Life.</a:t>
            </a:r>
          </a:p>
          <a:p>
            <a:pPr lvl="1"/>
            <a:r>
              <a:rPr lang="en-US" b="1" dirty="0" smtClean="0"/>
              <a:t>Patriots of Russia-</a:t>
            </a:r>
            <a:r>
              <a:rPr lang="en-US" dirty="0" smtClean="0"/>
              <a:t>”statists” and “patriots”-Opponents say it is set up by Kremlin. </a:t>
            </a:r>
            <a:endParaRPr lang="en-US" b="1" dirty="0"/>
          </a:p>
        </p:txBody>
      </p:sp>
    </p:spTree>
    <p:extLst>
      <p:ext uri="{BB962C8B-B14F-4D97-AF65-F5344CB8AC3E}">
        <p14:creationId xmlns:p14="http://schemas.microsoft.com/office/powerpoint/2010/main" val="2647538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Institutions</a:t>
            </a:r>
            <a:br>
              <a:rPr lang="en-US" dirty="0" smtClean="0"/>
            </a:br>
            <a:r>
              <a:rPr lang="en-US" dirty="0" smtClean="0"/>
              <a:t>Linkage Institutions</a:t>
            </a:r>
            <a:endParaRPr lang="en-US" dirty="0"/>
          </a:p>
        </p:txBody>
      </p:sp>
      <p:sp>
        <p:nvSpPr>
          <p:cNvPr id="3" name="Content Placeholder 2"/>
          <p:cNvSpPr>
            <a:spLocks noGrp="1"/>
          </p:cNvSpPr>
          <p:nvPr>
            <p:ph sz="half" idx="1"/>
          </p:nvPr>
        </p:nvSpPr>
        <p:spPr/>
        <p:txBody>
          <a:bodyPr/>
          <a:lstStyle/>
          <a:p>
            <a:r>
              <a:rPr lang="en-US" dirty="0" smtClean="0"/>
              <a:t>Since 1993, ideological parties have faded in importance and have been replaced by </a:t>
            </a:r>
            <a:r>
              <a:rPr lang="en-US" b="1" dirty="0" smtClean="0"/>
              <a:t>parties of power-parties strongly sponsored by economic and political power-holders. </a:t>
            </a:r>
          </a:p>
          <a:p>
            <a:pPr lvl="1"/>
            <a:r>
              <a:rPr lang="en-US" dirty="0" smtClean="0"/>
              <a:t>Like how United Russia is Putin’s party. </a:t>
            </a:r>
            <a:endParaRPr lang="en-US" dirty="0"/>
          </a:p>
        </p:txBody>
      </p:sp>
      <p:sp>
        <p:nvSpPr>
          <p:cNvPr id="4" name="Content Placeholder 3"/>
          <p:cNvSpPr>
            <a:spLocks noGrp="1"/>
          </p:cNvSpPr>
          <p:nvPr>
            <p:ph sz="half" idx="2"/>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3543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968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a:t>
            </a:r>
            <a:r>
              <a:rPr lang="en-US" dirty="0" err="1" smtClean="0"/>
              <a:t>Institutuions</a:t>
            </a:r>
            <a:r>
              <a:rPr lang="en-US" dirty="0" smtClean="0"/>
              <a:t/>
            </a:r>
            <a:br>
              <a:rPr lang="en-US" dirty="0" smtClean="0"/>
            </a:br>
            <a:r>
              <a:rPr lang="en-US" dirty="0" smtClean="0"/>
              <a:t>Elections</a:t>
            </a:r>
            <a:endParaRPr lang="en-US" dirty="0"/>
          </a:p>
        </p:txBody>
      </p:sp>
      <p:sp>
        <p:nvSpPr>
          <p:cNvPr id="3" name="Content Placeholder 2"/>
          <p:cNvSpPr>
            <a:spLocks noGrp="1"/>
          </p:cNvSpPr>
          <p:nvPr>
            <p:ph idx="1"/>
          </p:nvPr>
        </p:nvSpPr>
        <p:spPr/>
        <p:txBody>
          <a:bodyPr/>
          <a:lstStyle/>
          <a:p>
            <a:r>
              <a:rPr lang="en-US" dirty="0" smtClean="0"/>
              <a:t>Has three types of national votes.</a:t>
            </a:r>
          </a:p>
          <a:p>
            <a:pPr lvl="1"/>
            <a:r>
              <a:rPr lang="en-US" b="1" dirty="0" smtClean="0"/>
              <a:t>Referendum- </a:t>
            </a:r>
            <a:r>
              <a:rPr lang="en-US" dirty="0" smtClean="0"/>
              <a:t>constitution allowed president to call for national referenda on important issues. Voted in favor of a new constitution. Chechnya had regional referendum in 2003 for Constitution which said Chechnya was “inseparable part” or Russia.</a:t>
            </a:r>
          </a:p>
          <a:p>
            <a:pPr lvl="1"/>
            <a:r>
              <a:rPr lang="en-US" b="1" dirty="0" smtClean="0"/>
              <a:t>Duma </a:t>
            </a:r>
            <a:r>
              <a:rPr lang="en-US" b="1" dirty="0" smtClean="0"/>
              <a:t>Elections-</a:t>
            </a:r>
            <a:r>
              <a:rPr lang="en-US" dirty="0" smtClean="0"/>
              <a:t>Gone to polls 6 times to elect Duma members now proportional representation due to Putin. Have 450 seats and must get at least 7% (raised from 5) of total vote to get any seats. </a:t>
            </a:r>
            <a:endParaRPr lang="en-US" b="1" dirty="0" smtClean="0"/>
          </a:p>
          <a:p>
            <a:pPr lvl="1"/>
            <a:r>
              <a:rPr lang="en-US" b="1" dirty="0" smtClean="0"/>
              <a:t>Presidential Elections- </a:t>
            </a:r>
            <a:r>
              <a:rPr lang="en-US" dirty="0" smtClean="0"/>
              <a:t>Follow a 2-round model that Duma has if president does not receive of 50% of vote on first try. </a:t>
            </a:r>
            <a:endParaRPr lang="en-US" b="1" dirty="0"/>
          </a:p>
        </p:txBody>
      </p:sp>
    </p:spTree>
    <p:extLst>
      <p:ext uri="{BB962C8B-B14F-4D97-AF65-F5344CB8AC3E}">
        <p14:creationId xmlns:p14="http://schemas.microsoft.com/office/powerpoint/2010/main" val="1431727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Political Institutions</a:t>
            </a:r>
            <a:br>
              <a:rPr lang="en-US" dirty="0" smtClean="0"/>
            </a:br>
            <a:r>
              <a:rPr lang="en-US" dirty="0" smtClean="0"/>
              <a:t>Interest Groups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Interest groups were only allowed in Soviet Union under state corporatism-controlled by the government. </a:t>
            </a:r>
            <a:endParaRPr lang="en-US" dirty="0"/>
          </a:p>
          <a:p>
            <a:pPr lvl="1"/>
            <a:r>
              <a:rPr lang="en-US" b="1" dirty="0" smtClean="0"/>
              <a:t>Oligarch</a:t>
            </a:r>
            <a:r>
              <a:rPr lang="en-US" dirty="0" smtClean="0"/>
              <a:t>- State owned industries that were snatched up and made people wealthy. Now have significant control. Best known was Boris </a:t>
            </a:r>
            <a:r>
              <a:rPr lang="en-US" dirty="0" err="1" smtClean="0"/>
              <a:t>Berezovsky</a:t>
            </a:r>
            <a:r>
              <a:rPr lang="en-US" dirty="0" smtClean="0"/>
              <a:t> (he and 6 other entrepreneurs had over ½ of Russia’s GNP)</a:t>
            </a:r>
            <a:r>
              <a:rPr lang="en-US" dirty="0" err="1" smtClean="0"/>
              <a:t>Khodorvskvy</a:t>
            </a:r>
            <a:r>
              <a:rPr lang="en-US" dirty="0" smtClean="0"/>
              <a:t> arrested in 2003 from Putin as warning to other oligarchs. </a:t>
            </a:r>
          </a:p>
          <a:p>
            <a:pPr lvl="1"/>
            <a:r>
              <a:rPr lang="en-US" b="1" dirty="0" smtClean="0"/>
              <a:t>State corporatism-</a:t>
            </a:r>
            <a:r>
              <a:rPr lang="en-US" dirty="0" smtClean="0"/>
              <a:t>Under Putin state determines which groups have input in policy making. Has vast state-owned companies in automobile and aircraft manufacturing, shipbuilding, etc… If a company becomes too rich state cites legal infractions. (Insider Beneficiaries)</a:t>
            </a:r>
          </a:p>
          <a:p>
            <a:pPr lvl="1"/>
            <a:r>
              <a:rPr lang="en-US" b="1" dirty="0" smtClean="0"/>
              <a:t>The Russian Mafia-</a:t>
            </a:r>
            <a:r>
              <a:rPr lang="en-US" dirty="0" smtClean="0"/>
              <a:t>controls underworld crime but also local businesses, natural resources, and banks. Murdered bankers, journalists, businessmen, and Duma members. </a:t>
            </a:r>
          </a:p>
          <a:p>
            <a:pPr lvl="1"/>
            <a:r>
              <a:rPr lang="en-US" b="1" dirty="0" smtClean="0"/>
              <a:t>Russian Media-Pravda </a:t>
            </a:r>
            <a:r>
              <a:rPr lang="en-US" dirty="0" smtClean="0"/>
              <a:t>only newspaper under Soviet Union. Under Putin tightened control of press. Very clear message not to criticize the government.</a:t>
            </a:r>
            <a:endParaRPr lang="en-US" b="1" dirty="0"/>
          </a:p>
        </p:txBody>
      </p:sp>
    </p:spTree>
    <p:extLst>
      <p:ext uri="{BB962C8B-B14F-4D97-AF65-F5344CB8AC3E}">
        <p14:creationId xmlns:p14="http://schemas.microsoft.com/office/powerpoint/2010/main" val="2753208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Institutions of Government</a:t>
            </a:r>
            <a:endParaRPr lang="en-US" dirty="0"/>
          </a:p>
        </p:txBody>
      </p:sp>
      <p:sp>
        <p:nvSpPr>
          <p:cNvPr id="3" name="Content Placeholder 2"/>
          <p:cNvSpPr>
            <a:spLocks noGrp="1"/>
          </p:cNvSpPr>
          <p:nvPr>
            <p:ph sz="half" idx="1"/>
          </p:nvPr>
        </p:nvSpPr>
        <p:spPr/>
        <p:txBody>
          <a:bodyPr/>
          <a:lstStyle/>
          <a:p>
            <a:r>
              <a:rPr lang="en-US" dirty="0" smtClean="0"/>
              <a:t>Structure of government put in place by the Constitution of 1993. </a:t>
            </a:r>
          </a:p>
          <a:p>
            <a:endParaRPr lang="en-US" dirty="0"/>
          </a:p>
          <a:p>
            <a:r>
              <a:rPr lang="en-US" dirty="0" smtClean="0"/>
              <a:t>Has both presidential and parliamentary systems which is meant to allow for strong presidency which democratic checks on executive power.  (semi-presidential)</a:t>
            </a:r>
            <a:endParaRPr lang="en-US" dirty="0"/>
          </a:p>
        </p:txBody>
      </p:sp>
      <p:sp>
        <p:nvSpPr>
          <p:cNvPr id="4" name="Content Placeholder 3"/>
          <p:cNvSpPr>
            <a:spLocks noGrp="1"/>
          </p:cNvSpPr>
          <p:nvPr>
            <p:ph sz="half" idx="2"/>
          </p:nvPr>
        </p:nvSpPr>
        <p:spPr/>
        <p:txBody>
          <a:bodyPr/>
          <a:lstStyle/>
          <a:p>
            <a:endParaRPr lang="en-US"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52600"/>
            <a:ext cx="357187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0155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Institutions of Government</a:t>
            </a:r>
            <a:br>
              <a:rPr lang="en-US" dirty="0" smtClean="0"/>
            </a:br>
            <a:r>
              <a:rPr lang="en-US" dirty="0" smtClean="0"/>
              <a:t>The President and the Prime Minister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Executive branch separates the head of state (the president) from the head of government (the prime minister). </a:t>
            </a:r>
          </a:p>
          <a:p>
            <a:r>
              <a:rPr lang="en-US" dirty="0" smtClean="0"/>
              <a:t>Under Putin, the president came to dominate the prime minister. </a:t>
            </a:r>
          </a:p>
          <a:p>
            <a:r>
              <a:rPr lang="en-US" dirty="0" smtClean="0"/>
              <a:t>Running for president</a:t>
            </a:r>
          </a:p>
          <a:p>
            <a:pPr lvl="1"/>
            <a:r>
              <a:rPr lang="en-US" dirty="0" smtClean="0"/>
              <a:t>Since 2012 voters directly elect president for six year term. Limit of two </a:t>
            </a:r>
            <a:r>
              <a:rPr lang="en-US" i="1" dirty="0" smtClean="0"/>
              <a:t>consecutive</a:t>
            </a:r>
            <a:r>
              <a:rPr lang="en-US" dirty="0" smtClean="0"/>
              <a:t> terms. </a:t>
            </a:r>
          </a:p>
          <a:p>
            <a:pPr lvl="1"/>
            <a:r>
              <a:rPr lang="en-US" dirty="0" smtClean="0"/>
              <a:t>President has power to </a:t>
            </a:r>
          </a:p>
          <a:p>
            <a:pPr lvl="2"/>
            <a:r>
              <a:rPr lang="en-US" b="1" dirty="0" smtClean="0"/>
              <a:t>Appoint prime minister and cabinet-Duma </a:t>
            </a:r>
            <a:r>
              <a:rPr lang="en-US" dirty="0" smtClean="0"/>
              <a:t>must approve but if they reject three times president can resolve Duma. </a:t>
            </a:r>
          </a:p>
          <a:p>
            <a:pPr lvl="2"/>
            <a:r>
              <a:rPr lang="en-US" b="1" dirty="0" smtClean="0"/>
              <a:t>Issue Decrees that have the force of law- </a:t>
            </a:r>
            <a:r>
              <a:rPr lang="en-US" dirty="0" smtClean="0"/>
              <a:t>Duma has no real power to censure the cabinet except to reject prime minister. </a:t>
            </a:r>
          </a:p>
          <a:p>
            <a:pPr lvl="2"/>
            <a:r>
              <a:rPr lang="en-US" b="1" dirty="0" smtClean="0"/>
              <a:t>Dissolve the Duma- </a:t>
            </a:r>
            <a:r>
              <a:rPr lang="en-US" dirty="0" smtClean="0"/>
              <a:t>Yeltsin ordered Russian Parliament dissolved but they refused to leave  “white house” so he fired on them. </a:t>
            </a:r>
          </a:p>
          <a:p>
            <a:pPr lvl="2"/>
            <a:endParaRPr lang="en-US" b="1" dirty="0"/>
          </a:p>
          <a:p>
            <a:pPr lvl="2"/>
            <a:r>
              <a:rPr lang="en-US" dirty="0" smtClean="0"/>
              <a:t>No vice-president, so if president dies before term is up, the prime minister becomes acting president.</a:t>
            </a:r>
            <a:endParaRPr lang="en-US" dirty="0"/>
          </a:p>
        </p:txBody>
      </p:sp>
    </p:spTree>
    <p:extLst>
      <p:ext uri="{BB962C8B-B14F-4D97-AF65-F5344CB8AC3E}">
        <p14:creationId xmlns:p14="http://schemas.microsoft.com/office/powerpoint/2010/main" val="3416418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Marxism</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Karl Marx, known as the “father of communism”, first wrote down beliefs in </a:t>
            </a:r>
            <a:r>
              <a:rPr lang="en-US" i="1" dirty="0" smtClean="0"/>
              <a:t>The Communist Manifesto </a:t>
            </a:r>
            <a:r>
              <a:rPr lang="en-US" dirty="0" smtClean="0"/>
              <a:t>in 1848. </a:t>
            </a:r>
          </a:p>
          <a:p>
            <a:r>
              <a:rPr lang="en-US" dirty="0" smtClean="0"/>
              <a:t>Said capitalism exploited workers and made gap between rich and poor. </a:t>
            </a:r>
          </a:p>
          <a:p>
            <a:r>
              <a:rPr lang="en-US" dirty="0" smtClean="0"/>
              <a:t>Workers (proletariat) would eventually join together and overcome the owners (bourgeoisie)</a:t>
            </a:r>
          </a:p>
          <a:p>
            <a:r>
              <a:rPr lang="en-US" dirty="0" smtClean="0"/>
              <a:t>Social class would disappear and private ownership would be banned. </a:t>
            </a:r>
          </a:p>
          <a:p>
            <a:r>
              <a:rPr lang="en-US" dirty="0" smtClean="0"/>
              <a:t>Communism encourages equality and cooperation, without property to encourage greed, government would become unnecessary. </a:t>
            </a:r>
            <a:endParaRPr lang="en-US" dirty="0"/>
          </a:p>
        </p:txBody>
      </p:sp>
      <p:sp>
        <p:nvSpPr>
          <p:cNvPr id="4" name="Content Placeholder 3"/>
          <p:cNvSpPr>
            <a:spLocks noGrp="1"/>
          </p:cNvSpPr>
          <p:nvPr>
            <p:ph sz="half" idx="2"/>
          </p:nvPr>
        </p:nvSpPr>
        <p:spPr/>
        <p:txBody>
          <a:bodyPr>
            <a:normAutofit fontScale="77500" lnSpcReduction="20000"/>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35052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637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Institutions of Government.</a:t>
            </a:r>
            <a:br>
              <a:rPr lang="en-US" dirty="0" smtClean="0"/>
            </a:br>
            <a:r>
              <a:rPr lang="en-US" dirty="0" smtClean="0"/>
              <a:t>Bicameral Legislature</a:t>
            </a:r>
            <a:endParaRPr lang="en-US" dirty="0"/>
          </a:p>
        </p:txBody>
      </p:sp>
      <p:sp>
        <p:nvSpPr>
          <p:cNvPr id="3" name="Content Placeholder 2"/>
          <p:cNvSpPr>
            <a:spLocks noGrp="1"/>
          </p:cNvSpPr>
          <p:nvPr>
            <p:ph idx="1"/>
          </p:nvPr>
        </p:nvSpPr>
        <p:spPr/>
        <p:txBody>
          <a:bodyPr/>
          <a:lstStyle/>
          <a:p>
            <a:r>
              <a:rPr lang="en-US" dirty="0" smtClean="0"/>
              <a:t>Legislature so far is very weak check on executive power. </a:t>
            </a:r>
          </a:p>
          <a:p>
            <a:pPr lvl="1">
              <a:buClr>
                <a:srgbClr val="FF9000"/>
              </a:buClr>
            </a:pPr>
            <a:r>
              <a:rPr lang="en-US" b="1" dirty="0" smtClean="0"/>
              <a:t>The Lower House-</a:t>
            </a:r>
            <a:r>
              <a:rPr lang="en-US" dirty="0">
                <a:solidFill>
                  <a:prstClr val="white"/>
                </a:solidFill>
              </a:rPr>
              <a:t>Duma 450 deputies all elected by proportional representation. Passes bills, approves budget, and confirms president’s political appointments. </a:t>
            </a:r>
            <a:r>
              <a:rPr lang="en-US" dirty="0" smtClean="0">
                <a:solidFill>
                  <a:prstClr val="white"/>
                </a:solidFill>
              </a:rPr>
              <a:t>Very limited since the president may rule by decree.</a:t>
            </a:r>
          </a:p>
          <a:p>
            <a:pPr lvl="1">
              <a:buClr>
                <a:srgbClr val="FF9000"/>
              </a:buClr>
            </a:pPr>
            <a:r>
              <a:rPr lang="en-US" b="1" dirty="0" smtClean="0">
                <a:solidFill>
                  <a:prstClr val="white"/>
                </a:solidFill>
              </a:rPr>
              <a:t>The Upper House- </a:t>
            </a:r>
            <a:r>
              <a:rPr lang="en-US" dirty="0" smtClean="0">
                <a:solidFill>
                  <a:prstClr val="white"/>
                </a:solidFill>
              </a:rPr>
              <a:t>The Federation Council- two members from each of 89 federal administrative unites. One selected by governor of each region and another by regional legislature. Represents regions. Power to delay legislation. May change boundaries, ratify use of armed forces, and appoint/remove judges (Have not been used yet.) </a:t>
            </a:r>
            <a:endParaRPr lang="en-US" b="1" dirty="0">
              <a:solidFill>
                <a:prstClr val="white"/>
              </a:solidFill>
            </a:endParaRPr>
          </a:p>
          <a:p>
            <a:pPr marL="0" indent="0">
              <a:buNone/>
            </a:pPr>
            <a:endParaRPr lang="en-US" dirty="0" smtClean="0"/>
          </a:p>
          <a:p>
            <a:pPr lvl="1"/>
            <a:endParaRPr lang="en-US" dirty="0"/>
          </a:p>
        </p:txBody>
      </p:sp>
    </p:spTree>
    <p:extLst>
      <p:ext uri="{BB962C8B-B14F-4D97-AF65-F5344CB8AC3E}">
        <p14:creationId xmlns:p14="http://schemas.microsoft.com/office/powerpoint/2010/main" val="10081101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Judiciary and Rule of Law</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Constitution of 1993 created a Constitutional Court independent from executive branch. </a:t>
            </a:r>
          </a:p>
          <a:p>
            <a:r>
              <a:rPr lang="en-US" dirty="0" smtClean="0"/>
              <a:t>19 members appointed by the president</a:t>
            </a:r>
            <a:r>
              <a:rPr lang="en-US" dirty="0"/>
              <a:t> </a:t>
            </a:r>
            <a:r>
              <a:rPr lang="en-US" dirty="0" smtClean="0"/>
              <a:t>and </a:t>
            </a:r>
            <a:r>
              <a:rPr lang="en-US" dirty="0" smtClean="0"/>
              <a:t>confirmed </a:t>
            </a:r>
            <a:r>
              <a:rPr lang="en-US" dirty="0" smtClean="0"/>
              <a:t>by Federation Council.</a:t>
            </a:r>
          </a:p>
          <a:p>
            <a:r>
              <a:rPr lang="en-US" dirty="0" smtClean="0"/>
              <a:t>Supposed to make sure that all laws and decrees are constitutional</a:t>
            </a:r>
            <a:r>
              <a:rPr lang="en-US" dirty="0"/>
              <a:t> </a:t>
            </a:r>
            <a:r>
              <a:rPr lang="en-US" dirty="0" smtClean="0"/>
              <a:t>but Putin proposed to move them out of Moscow and to St. Petersburg.</a:t>
            </a:r>
          </a:p>
          <a:p>
            <a:r>
              <a:rPr lang="en-US" dirty="0" smtClean="0"/>
              <a:t>Also has supreme court to serve as final court of appeal in criminal and civil cases. </a:t>
            </a:r>
          </a:p>
          <a:p>
            <a:r>
              <a:rPr lang="en-US" dirty="0" smtClean="0"/>
              <a:t>Independence from executive branch is questioned.</a:t>
            </a:r>
          </a:p>
          <a:p>
            <a:r>
              <a:rPr lang="en-US" dirty="0" smtClean="0"/>
              <a:t>Rule of law questioned because survey found that at least ½ of country involved in corruption in daily life.</a:t>
            </a:r>
            <a:endParaRPr lang="en-US" dirty="0"/>
          </a:p>
        </p:txBody>
      </p:sp>
      <p:sp>
        <p:nvSpPr>
          <p:cNvPr id="4" name="Content Placeholder 3"/>
          <p:cNvSpPr>
            <a:spLocks noGrp="1"/>
          </p:cNvSpPr>
          <p:nvPr>
            <p:ph sz="half" idx="2"/>
          </p:nvPr>
        </p:nvSpPr>
        <p:spPr/>
        <p:txBody>
          <a:bodyPr>
            <a:normAutofit fontScale="70000" lnSpcReduction="20000"/>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28800"/>
            <a:ext cx="3467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1184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Military</a:t>
            </a:r>
            <a:endParaRPr lang="en-US" dirty="0"/>
          </a:p>
        </p:txBody>
      </p:sp>
      <p:sp>
        <p:nvSpPr>
          <p:cNvPr id="3" name="Content Placeholder 2"/>
          <p:cNvSpPr>
            <a:spLocks noGrp="1"/>
          </p:cNvSpPr>
          <p:nvPr>
            <p:ph sz="half" idx="1"/>
          </p:nvPr>
        </p:nvSpPr>
        <p:spPr/>
        <p:txBody>
          <a:bodyPr/>
          <a:lstStyle/>
          <a:p>
            <a:r>
              <a:rPr lang="en-US" dirty="0" smtClean="0"/>
              <a:t>Soviet government put military ahead of almost everything else. </a:t>
            </a:r>
          </a:p>
          <a:p>
            <a:r>
              <a:rPr lang="en-US" dirty="0" smtClean="0"/>
              <a:t>Did not appear to be a significant threat in the 1990s. </a:t>
            </a:r>
            <a:endParaRPr lang="en-US" dirty="0"/>
          </a:p>
          <a:p>
            <a:r>
              <a:rPr lang="en-US" dirty="0" smtClean="0"/>
              <a:t>Military spending and power has increased significantly in recent years</a:t>
            </a:r>
            <a:r>
              <a:rPr lang="en-US" dirty="0"/>
              <a:t> </a:t>
            </a:r>
            <a:r>
              <a:rPr lang="en-US" dirty="0" smtClean="0"/>
              <a:t>and Georgia of 2008 was successful.</a:t>
            </a:r>
            <a:endParaRPr lang="en-US" dirty="0"/>
          </a:p>
        </p:txBody>
      </p:sp>
      <p:sp>
        <p:nvSpPr>
          <p:cNvPr id="4" name="Content Placeholder 3"/>
          <p:cNvSpPr>
            <a:spLocks noGrp="1"/>
          </p:cNvSpPr>
          <p:nvPr>
            <p:ph sz="half" idx="2"/>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752600"/>
            <a:ext cx="371720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6767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Policy and Current Issues</a:t>
            </a:r>
            <a:endParaRPr lang="en-US" dirty="0"/>
          </a:p>
        </p:txBody>
      </p:sp>
      <p:sp>
        <p:nvSpPr>
          <p:cNvPr id="3" name="Content Placeholder 2"/>
          <p:cNvSpPr>
            <a:spLocks noGrp="1"/>
          </p:cNvSpPr>
          <p:nvPr>
            <p:ph idx="1"/>
          </p:nvPr>
        </p:nvSpPr>
        <p:spPr/>
        <p:txBody>
          <a:bodyPr>
            <a:normAutofit/>
          </a:bodyPr>
          <a:lstStyle/>
          <a:p>
            <a:r>
              <a:rPr lang="en-US" b="1" dirty="0" smtClean="0"/>
              <a:t>The Economy-</a:t>
            </a:r>
            <a:r>
              <a:rPr lang="en-US" dirty="0" smtClean="0"/>
              <a:t>Biggest problem in Soviet Union at heart of demise was economic problems. How much centralized planning? Today improving, fueled by huge oil and gas reserves. Priority to diversify the economy. </a:t>
            </a:r>
            <a:endParaRPr lang="en-US" b="1" dirty="0" smtClean="0"/>
          </a:p>
          <a:p>
            <a:pPr marL="457200" lvl="1" indent="0">
              <a:buNone/>
            </a:pPr>
            <a:endParaRPr lang="en-US" b="1" dirty="0" smtClean="0"/>
          </a:p>
          <a:p>
            <a:r>
              <a:rPr lang="en-US" b="1" dirty="0" smtClean="0"/>
              <a:t>Foreign Policy- </a:t>
            </a:r>
            <a:r>
              <a:rPr lang="en-US" dirty="0" smtClean="0"/>
              <a:t>Dominance broken in 1991. </a:t>
            </a:r>
          </a:p>
          <a:p>
            <a:pPr lvl="1"/>
            <a:r>
              <a:rPr lang="en-US" b="1" dirty="0" smtClean="0"/>
              <a:t>Relations with near abroad- </a:t>
            </a:r>
            <a:r>
              <a:rPr lang="en-US" dirty="0" smtClean="0"/>
              <a:t>Confederation of Independent States unites fifteen former republics. Most recently invasion of Georgia.</a:t>
            </a:r>
          </a:p>
          <a:p>
            <a:pPr lvl="1"/>
            <a:r>
              <a:rPr lang="en-US" b="1" dirty="0" smtClean="0"/>
              <a:t>Relations with West- </a:t>
            </a:r>
            <a:r>
              <a:rPr lang="en-US" dirty="0" smtClean="0"/>
              <a:t>Loss of superpower status from Cold War era. US feels that a strong Russia is important. Trying to become a part of the WTO. </a:t>
            </a:r>
            <a:endParaRPr lang="en-US" b="1" dirty="0" smtClean="0"/>
          </a:p>
        </p:txBody>
      </p:sp>
    </p:spTree>
    <p:extLst>
      <p:ext uri="{BB962C8B-B14F-4D97-AF65-F5344CB8AC3E}">
        <p14:creationId xmlns:p14="http://schemas.microsoft.com/office/powerpoint/2010/main" val="7071121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Policy and Current Issues</a:t>
            </a:r>
            <a:endParaRPr lang="en-US" dirty="0"/>
          </a:p>
        </p:txBody>
      </p:sp>
      <p:sp>
        <p:nvSpPr>
          <p:cNvPr id="3" name="Content Placeholder 2"/>
          <p:cNvSpPr>
            <a:spLocks noGrp="1"/>
          </p:cNvSpPr>
          <p:nvPr>
            <p:ph idx="1"/>
          </p:nvPr>
        </p:nvSpPr>
        <p:spPr/>
        <p:txBody>
          <a:bodyPr/>
          <a:lstStyle/>
          <a:p>
            <a:r>
              <a:rPr lang="en-US" b="1" dirty="0" smtClean="0"/>
              <a:t>Terrorism- </a:t>
            </a:r>
            <a:r>
              <a:rPr lang="en-US" dirty="0" smtClean="0"/>
              <a:t>A number of terrorist attacks in recent years. </a:t>
            </a:r>
            <a:r>
              <a:rPr lang="en-US" dirty="0" err="1" smtClean="0"/>
              <a:t>Beslan</a:t>
            </a:r>
            <a:r>
              <a:rPr lang="en-US" dirty="0" smtClean="0"/>
              <a:t> school siege in 2004. 360 people died. Many attacks in Caucasus.</a:t>
            </a:r>
          </a:p>
          <a:p>
            <a:r>
              <a:rPr lang="en-US" b="1" dirty="0" smtClean="0"/>
              <a:t>Population Issues- </a:t>
            </a:r>
            <a:r>
              <a:rPr lang="en-US" dirty="0" smtClean="0"/>
              <a:t>Dramatic drop in overall population recently. Low birthrate and poor health habits. Goes back to Soviet Era where abortion was seen as a type of birth control. Encouraging people who live abroad to return home. </a:t>
            </a:r>
          </a:p>
          <a:p>
            <a:endParaRPr lang="en-US" b="1" dirty="0" smtClean="0"/>
          </a:p>
          <a:p>
            <a:endParaRPr lang="en-US" b="1" dirty="0"/>
          </a:p>
        </p:txBody>
      </p:sp>
    </p:spTree>
    <p:extLst>
      <p:ext uri="{BB962C8B-B14F-4D97-AF65-F5344CB8AC3E}">
        <p14:creationId xmlns:p14="http://schemas.microsoft.com/office/powerpoint/2010/main" val="42620398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Policy and Current Issues</a:t>
            </a:r>
            <a:endParaRPr lang="en-US" dirty="0"/>
          </a:p>
        </p:txBody>
      </p:sp>
      <p:sp>
        <p:nvSpPr>
          <p:cNvPr id="3" name="Content Placeholder 2"/>
          <p:cNvSpPr>
            <a:spLocks noGrp="1"/>
          </p:cNvSpPr>
          <p:nvPr>
            <p:ph idx="1"/>
          </p:nvPr>
        </p:nvSpPr>
        <p:spPr/>
        <p:txBody>
          <a:bodyPr>
            <a:normAutofit lnSpcReduction="10000"/>
          </a:bodyPr>
          <a:lstStyle/>
          <a:p>
            <a:r>
              <a:rPr lang="en-US" b="1" dirty="0" smtClean="0"/>
              <a:t>Re-centralization of Power in the Kremlin?- </a:t>
            </a:r>
            <a:r>
              <a:rPr lang="en-US" dirty="0" smtClean="0"/>
              <a:t>Some believe that Putin is trying to give power back to Kremlin rather than counter terrorism. Now controls major television stations. Dmitri Medvedev hand-picked by Putin. </a:t>
            </a:r>
          </a:p>
          <a:p>
            <a:r>
              <a:rPr lang="en-US" b="1" dirty="0" smtClean="0"/>
              <a:t>Development of a Civil Society- </a:t>
            </a:r>
            <a:r>
              <a:rPr lang="en-US" dirty="0" smtClean="0"/>
              <a:t>Acceptance of two areas of life</a:t>
            </a:r>
          </a:p>
          <a:p>
            <a:pPr lvl="1"/>
            <a:r>
              <a:rPr lang="en-US" b="1" dirty="0" smtClean="0"/>
              <a:t>Public one defined by the government</a:t>
            </a:r>
          </a:p>
          <a:p>
            <a:pPr lvl="1"/>
            <a:r>
              <a:rPr lang="en-US" b="1" dirty="0" smtClean="0"/>
              <a:t>Private one in which people free to make individual choices. </a:t>
            </a:r>
          </a:p>
          <a:p>
            <a:pPr lvl="1"/>
            <a:r>
              <a:rPr lang="en-US" b="1" dirty="0" smtClean="0"/>
              <a:t>Heavily influenced by </a:t>
            </a:r>
            <a:r>
              <a:rPr lang="en-US" b="1" dirty="0" err="1" smtClean="0"/>
              <a:t>statism</a:t>
            </a:r>
            <a:r>
              <a:rPr lang="en-US" b="1" dirty="0" smtClean="0"/>
              <a:t>.</a:t>
            </a:r>
          </a:p>
          <a:p>
            <a:pPr lvl="1"/>
            <a:r>
              <a:rPr lang="en-US" b="1" dirty="0" smtClean="0"/>
              <a:t>Is it really true that it is “human nature” to value individual freedom above equality?</a:t>
            </a:r>
            <a:endParaRPr lang="en-US" b="1" dirty="0"/>
          </a:p>
        </p:txBody>
      </p:sp>
    </p:spTree>
    <p:extLst>
      <p:ext uri="{BB962C8B-B14F-4D97-AF65-F5344CB8AC3E}">
        <p14:creationId xmlns:p14="http://schemas.microsoft.com/office/powerpoint/2010/main" val="32752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Marxism vs. Leninism</a:t>
            </a:r>
            <a:endParaRPr lang="en-US" dirty="0"/>
          </a:p>
        </p:txBody>
      </p:sp>
      <p:sp>
        <p:nvSpPr>
          <p:cNvPr id="3" name="Content Placeholder 2"/>
          <p:cNvSpPr>
            <a:spLocks noGrp="1"/>
          </p:cNvSpPr>
          <p:nvPr>
            <p:ph idx="1"/>
          </p:nvPr>
        </p:nvSpPr>
        <p:spPr/>
        <p:txBody>
          <a:bodyPr>
            <a:normAutofit lnSpcReduction="10000"/>
          </a:bodyPr>
          <a:lstStyle/>
          <a:p>
            <a:r>
              <a:rPr lang="en-US" dirty="0" smtClean="0"/>
              <a:t>Marx said would first take place in industrialized country. </a:t>
            </a:r>
          </a:p>
          <a:p>
            <a:r>
              <a:rPr lang="en-US" dirty="0" smtClean="0"/>
              <a:t>Lenin asserted importance of </a:t>
            </a:r>
            <a:r>
              <a:rPr lang="en-US" b="1" dirty="0" smtClean="0"/>
              <a:t>vanguard of the revolution-group of rev. leaders who would provoke a revolution in non-capitalist Russia</a:t>
            </a:r>
          </a:p>
          <a:p>
            <a:r>
              <a:rPr lang="en-US" dirty="0" smtClean="0"/>
              <a:t>Democratic Centralism turns into authoritarianism</a:t>
            </a:r>
          </a:p>
          <a:p>
            <a:pPr lvl="1"/>
            <a:r>
              <a:rPr lang="en-US" dirty="0" smtClean="0"/>
              <a:t>Served as a model for other revolutions where power rests with the few in the Communist Party. </a:t>
            </a:r>
          </a:p>
          <a:p>
            <a:r>
              <a:rPr lang="en-US" dirty="0" smtClean="0"/>
              <a:t>Rely on </a:t>
            </a:r>
            <a:r>
              <a:rPr lang="en-US" b="1" dirty="0" smtClean="0"/>
              <a:t>co-option-allocation of power throughout various political, social, and economic institutions.</a:t>
            </a:r>
          </a:p>
          <a:p>
            <a:r>
              <a:rPr lang="en-US" b="1" i="1" dirty="0" err="1" smtClean="0"/>
              <a:t>Nomenklatura</a:t>
            </a:r>
            <a:r>
              <a:rPr lang="en-US" b="1" i="1" dirty="0" smtClean="0"/>
              <a:t>- </a:t>
            </a:r>
            <a:r>
              <a:rPr lang="en-US" b="1" dirty="0" smtClean="0"/>
              <a:t>filling positions with people approved by communist party. </a:t>
            </a:r>
          </a:p>
          <a:p>
            <a:r>
              <a:rPr lang="en-US" dirty="0" smtClean="0"/>
              <a:t>Does allow for a small amount of </a:t>
            </a:r>
            <a:r>
              <a:rPr lang="en-US" b="1" dirty="0" smtClean="0"/>
              <a:t>social mobility-ability to change social status</a:t>
            </a:r>
            <a:r>
              <a:rPr lang="en-US" dirty="0" smtClean="0"/>
              <a:t>.</a:t>
            </a:r>
            <a:endParaRPr lang="en-US" dirty="0"/>
          </a:p>
        </p:txBody>
      </p:sp>
    </p:spTree>
    <p:extLst>
      <p:ext uri="{BB962C8B-B14F-4D97-AF65-F5344CB8AC3E}">
        <p14:creationId xmlns:p14="http://schemas.microsoft.com/office/powerpoint/2010/main" val="2774249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Marxism vs. Maoism</a:t>
            </a:r>
            <a:endParaRPr lang="en-US" dirty="0"/>
          </a:p>
        </p:txBody>
      </p:sp>
      <p:sp>
        <p:nvSpPr>
          <p:cNvPr id="3" name="Content Placeholder 2"/>
          <p:cNvSpPr>
            <a:spLocks noGrp="1"/>
          </p:cNvSpPr>
          <p:nvPr>
            <p:ph sz="half" idx="1"/>
          </p:nvPr>
        </p:nvSpPr>
        <p:spPr/>
        <p:txBody>
          <a:bodyPr/>
          <a:lstStyle/>
          <a:p>
            <a:r>
              <a:rPr lang="en-US" dirty="0" smtClean="0"/>
              <a:t>China’s communist leader Mao Zedong</a:t>
            </a:r>
          </a:p>
          <a:p>
            <a:r>
              <a:rPr lang="en-US" dirty="0" smtClean="0"/>
              <a:t>Mao believed in vision of equality and cooperation but wanted to preserve peasant-based society.</a:t>
            </a:r>
          </a:p>
          <a:p>
            <a:r>
              <a:rPr lang="en-US" dirty="0" smtClean="0"/>
              <a:t>Strengthened agriculturally-based communities</a:t>
            </a:r>
          </a:p>
          <a:p>
            <a:r>
              <a:rPr lang="en-US" dirty="0" smtClean="0"/>
              <a:t>After death, Deng Xiaoping instituted </a:t>
            </a:r>
            <a:r>
              <a:rPr lang="en-US" b="1" dirty="0" smtClean="0"/>
              <a:t>market-based socialism. </a:t>
            </a:r>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33909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169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Communist Political Economy</a:t>
            </a:r>
            <a:endParaRPr lang="en-US" dirty="0"/>
          </a:p>
        </p:txBody>
      </p:sp>
      <p:sp>
        <p:nvSpPr>
          <p:cNvPr id="3" name="Content Placeholder 2"/>
          <p:cNvSpPr>
            <a:spLocks noGrp="1"/>
          </p:cNvSpPr>
          <p:nvPr>
            <p:ph idx="1"/>
          </p:nvPr>
        </p:nvSpPr>
        <p:spPr/>
        <p:txBody>
          <a:bodyPr/>
          <a:lstStyle/>
          <a:p>
            <a:r>
              <a:rPr lang="en-US" dirty="0" smtClean="0"/>
              <a:t>Communist ideology led to political economies characterized by </a:t>
            </a:r>
            <a:r>
              <a:rPr lang="en-US" b="1" dirty="0" smtClean="0"/>
              <a:t>central planning-ownership of private property and market mechanism replaced with allocation of resources by the state </a:t>
            </a:r>
            <a:r>
              <a:rPr lang="en-US" b="1" dirty="0" err="1" smtClean="0"/>
              <a:t>bureacracy</a:t>
            </a:r>
            <a:r>
              <a:rPr lang="en-US" b="1" dirty="0" smtClean="0"/>
              <a:t>.</a:t>
            </a:r>
          </a:p>
          <a:p>
            <a:r>
              <a:rPr lang="en-US" dirty="0" smtClean="0"/>
              <a:t>Have experienced problems of</a:t>
            </a:r>
          </a:p>
          <a:p>
            <a:pPr lvl="1"/>
            <a:r>
              <a:rPr lang="en-US" dirty="0" smtClean="0"/>
              <a:t>Logistical difficulties-Planning entire economy is difficult.</a:t>
            </a:r>
          </a:p>
          <a:p>
            <a:pPr lvl="1"/>
            <a:r>
              <a:rPr lang="en-US" dirty="0" smtClean="0"/>
              <a:t>Lack of worker incentives- workers don’t worry about losing their jobs, factories won’t go out of business, etc…</a:t>
            </a:r>
            <a:endParaRPr lang="en-US" dirty="0"/>
          </a:p>
        </p:txBody>
      </p:sp>
    </p:spTree>
    <p:extLst>
      <p:ext uri="{BB962C8B-B14F-4D97-AF65-F5344CB8AC3E}">
        <p14:creationId xmlns:p14="http://schemas.microsoft.com/office/powerpoint/2010/main" val="1807889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Economic Ties</a:t>
            </a:r>
            <a:endParaRPr lang="en-US" dirty="0"/>
          </a:p>
        </p:txBody>
      </p:sp>
      <p:sp>
        <p:nvSpPr>
          <p:cNvPr id="3" name="Content Placeholder 2"/>
          <p:cNvSpPr>
            <a:spLocks noGrp="1"/>
          </p:cNvSpPr>
          <p:nvPr>
            <p:ph sz="half" idx="1"/>
          </p:nvPr>
        </p:nvSpPr>
        <p:spPr/>
        <p:txBody>
          <a:bodyPr/>
          <a:lstStyle/>
          <a:p>
            <a:r>
              <a:rPr lang="en-US" dirty="0" smtClean="0"/>
              <a:t>Goldman Sachs coined term </a:t>
            </a:r>
            <a:r>
              <a:rPr lang="en-US" b="1" dirty="0" smtClean="0"/>
              <a:t>BRIC </a:t>
            </a:r>
            <a:r>
              <a:rPr lang="en-US" dirty="0" smtClean="0"/>
              <a:t>for Brazil, Russia, India, China</a:t>
            </a:r>
          </a:p>
          <a:p>
            <a:pPr lvl="1"/>
            <a:r>
              <a:rPr lang="en-US" dirty="0" smtClean="0"/>
              <a:t>Growing so fast that they make overtake richest economies by 2050. </a:t>
            </a:r>
          </a:p>
          <a:p>
            <a:pPr lvl="1"/>
            <a:r>
              <a:rPr lang="en-US" dirty="0" smtClean="0"/>
              <a:t>Both China and Russia have authoritarian governments today. </a:t>
            </a:r>
            <a:endParaRPr lang="en-US" dirty="0"/>
          </a:p>
        </p:txBody>
      </p:sp>
      <p:sp>
        <p:nvSpPr>
          <p:cNvPr id="4" name="Content Placeholder 3"/>
          <p:cNvSpPr>
            <a:spLocks noGrp="1"/>
          </p:cNvSpPr>
          <p:nvPr>
            <p:ph sz="half" idx="2"/>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11119"/>
            <a:ext cx="4038600" cy="413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351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Government and Politics in Russia</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Russia in an Age of Democratization</a:t>
            </a:r>
          </a:p>
          <a:p>
            <a:pPr lvl="1"/>
            <a:r>
              <a:rPr lang="en-US" dirty="0" smtClean="0"/>
              <a:t>Between 1945 and 1991 competition between two superpowers: Soviet Union and United States.</a:t>
            </a:r>
          </a:p>
          <a:p>
            <a:pPr lvl="1"/>
            <a:r>
              <a:rPr lang="en-US" dirty="0" smtClean="0"/>
              <a:t>First president of Russian Federation was Boris Yeltsin who declared an end to the Soviet style regime.</a:t>
            </a:r>
          </a:p>
          <a:p>
            <a:pPr lvl="1"/>
            <a:r>
              <a:rPr lang="en-US" b="1" dirty="0" smtClean="0"/>
              <a:t>Shock-therapy-Reforms that he directed pointed the country into new direction of democracy and free market.</a:t>
            </a:r>
          </a:p>
          <a:p>
            <a:pPr lvl="1"/>
            <a:r>
              <a:rPr lang="en-US" dirty="0" smtClean="0"/>
              <a:t>Not very lucid president. Family and friends took over and established corrupt oligarchy. </a:t>
            </a:r>
          </a:p>
          <a:p>
            <a:pPr lvl="1"/>
            <a:r>
              <a:rPr lang="en-US" dirty="0" smtClean="0"/>
              <a:t>Constitution written in 1993. </a:t>
            </a:r>
          </a:p>
          <a:p>
            <a:pPr lvl="1"/>
            <a:r>
              <a:rPr lang="en-US" dirty="0" smtClean="0"/>
              <a:t>Vladimir Putin elected in 2000 and 2004 without serious conflict</a:t>
            </a:r>
          </a:p>
          <a:p>
            <a:pPr lvl="2"/>
            <a:r>
              <a:rPr lang="en-US" dirty="0" smtClean="0"/>
              <a:t>Stepped down in 2008 as per Constitution, but stayed on as Prime Minister under Dmitri Medvedev. </a:t>
            </a:r>
          </a:p>
          <a:p>
            <a:pPr lvl="2"/>
            <a:r>
              <a:rPr lang="en-US" dirty="0" smtClean="0"/>
              <a:t>Won re-election for president in 2012, now a 6 year term. </a:t>
            </a:r>
            <a:endParaRPr lang="en-US" dirty="0"/>
          </a:p>
        </p:txBody>
      </p:sp>
    </p:spTree>
    <p:extLst>
      <p:ext uri="{BB962C8B-B14F-4D97-AF65-F5344CB8AC3E}">
        <p14:creationId xmlns:p14="http://schemas.microsoft.com/office/powerpoint/2010/main" val="2679768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859</TotalTime>
  <Words>3265</Words>
  <Application>Microsoft Office PowerPoint</Application>
  <PresentationFormat>On-screen Show (4:3)</PresentationFormat>
  <Paragraphs>242</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Autumn</vt:lpstr>
      <vt:lpstr>Communist and Post-Communist Countries</vt:lpstr>
      <vt:lpstr>PowerPoint Presentation</vt:lpstr>
      <vt:lpstr>Communist and Post-Communist Countries</vt:lpstr>
      <vt:lpstr>Marxism</vt:lpstr>
      <vt:lpstr>Marxism vs. Leninism</vt:lpstr>
      <vt:lpstr>Marxism vs. Maoism</vt:lpstr>
      <vt:lpstr>Communist Political Economy</vt:lpstr>
      <vt:lpstr>New Economic Ties</vt:lpstr>
      <vt:lpstr>Government and Politics in Russia</vt:lpstr>
      <vt:lpstr>Sovereignty, Authority, and Power</vt:lpstr>
      <vt:lpstr>Sovereignty, Authority, and Power Legitimacy</vt:lpstr>
      <vt:lpstr>Historical Influences on Political Traditions</vt:lpstr>
      <vt:lpstr>Sovereignty, Authority, and Power Political Culture</vt:lpstr>
      <vt:lpstr>Sovereignty, Authority, and Power Political Culture</vt:lpstr>
      <vt:lpstr>Political and Economic Change</vt:lpstr>
      <vt:lpstr>Political and Economic Change Tsarist Rule</vt:lpstr>
      <vt:lpstr>Political and Economic Change Tsarist Rule</vt:lpstr>
      <vt:lpstr>Political and Economic Change Revolution of 1917, Lenin, and Stalin</vt:lpstr>
      <vt:lpstr>Political and Economic Change Revolution of 1917, Lenin, and Stalin</vt:lpstr>
      <vt:lpstr>PowerPoint Presentation</vt:lpstr>
      <vt:lpstr>Political and Economic Change The Revolution of 1917, Lenin, Stalin</vt:lpstr>
      <vt:lpstr>PowerPoint Presentation</vt:lpstr>
      <vt:lpstr>Political and Economic Change Reform under Khrushchev and Gorbachev</vt:lpstr>
      <vt:lpstr>Political and Economic Change Reform under Khrushchev and Gorbachev</vt:lpstr>
      <vt:lpstr>Political and Economic Change A Failed Coup and the Revolution of 1991</vt:lpstr>
      <vt:lpstr>Political and Economic Change Russian Federation: 1991 to Present</vt:lpstr>
      <vt:lpstr>Citizens, Society, and the State</vt:lpstr>
      <vt:lpstr>Citizens, Society, and the State Beliefs and Attitudes</vt:lpstr>
      <vt:lpstr>Beliefs and Attitudes</vt:lpstr>
      <vt:lpstr>Citizens, Society, and the State Political Participation</vt:lpstr>
      <vt:lpstr>Citizens, Society, and the State Civil Societies</vt:lpstr>
      <vt:lpstr>Citizens, Society, and the State Russian Youth Groups</vt:lpstr>
      <vt:lpstr>Political Institutions</vt:lpstr>
      <vt:lpstr>Political Institutions Linkage Institutions</vt:lpstr>
      <vt:lpstr>Political Institutions Linkage Institutions</vt:lpstr>
      <vt:lpstr>Political Institutuions Elections</vt:lpstr>
      <vt:lpstr>Political Institutions Interest Groups</vt:lpstr>
      <vt:lpstr>Institutions of Government</vt:lpstr>
      <vt:lpstr>Institutions of Government The President and the Prime Minister</vt:lpstr>
      <vt:lpstr>Institutions of Government. Bicameral Legislature</vt:lpstr>
      <vt:lpstr>Judiciary and Rule of Law</vt:lpstr>
      <vt:lpstr>The Military</vt:lpstr>
      <vt:lpstr>Public Policy and Current Issues</vt:lpstr>
      <vt:lpstr>Public Policy and Current Issues</vt:lpstr>
      <vt:lpstr>Public Policy and Current Issues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Communist and Post-Communist Countries</dc:title>
  <dc:creator>Allison</dc:creator>
  <cp:lastModifiedBy>Allison Carlton</cp:lastModifiedBy>
  <cp:revision>58</cp:revision>
  <dcterms:created xsi:type="dcterms:W3CDTF">2012-03-11T22:38:42Z</dcterms:created>
  <dcterms:modified xsi:type="dcterms:W3CDTF">2014-02-10T21:40:16Z</dcterms:modified>
</cp:coreProperties>
</file>