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38A9-9DF5-47A8-82AA-29153D697F9A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BE91-2805-4383-BD95-47ADBAB02AA0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Supranationalism and the European 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smallest section!!!!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73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European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Membership</a:t>
            </a:r>
          </a:p>
          <a:p>
            <a:pPr lvl="1"/>
            <a:r>
              <a:rPr lang="en-US" dirty="0" smtClean="0"/>
              <a:t>Had 27 countries as of 2011</a:t>
            </a:r>
          </a:p>
          <a:p>
            <a:pPr lvl="1"/>
            <a:r>
              <a:rPr lang="en-US" dirty="0" smtClean="0"/>
              <a:t>Began with 6 countries in 1957.  (</a:t>
            </a:r>
            <a:r>
              <a:rPr lang="en-US" dirty="0" err="1" smtClean="0"/>
              <a:t>Bel</a:t>
            </a:r>
            <a:r>
              <a:rPr lang="en-US" dirty="0" smtClean="0"/>
              <a:t>, </a:t>
            </a:r>
            <a:r>
              <a:rPr lang="en-US" dirty="0" err="1" smtClean="0"/>
              <a:t>Fr</a:t>
            </a:r>
            <a:r>
              <a:rPr lang="en-US" dirty="0" smtClean="0"/>
              <a:t>, </a:t>
            </a:r>
            <a:r>
              <a:rPr lang="en-US" dirty="0" err="1" smtClean="0"/>
              <a:t>Ital</a:t>
            </a:r>
            <a:r>
              <a:rPr lang="en-US" dirty="0" smtClean="0"/>
              <a:t>, Lux, </a:t>
            </a:r>
            <a:r>
              <a:rPr lang="en-US" dirty="0" err="1" smtClean="0"/>
              <a:t>Neth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Several countries under consideration (Turk, Mace, Croatia)</a:t>
            </a:r>
          </a:p>
          <a:p>
            <a:pPr lvl="1"/>
            <a:r>
              <a:rPr lang="en-US" dirty="0" smtClean="0"/>
              <a:t>Turkey controversial-why?</a:t>
            </a:r>
          </a:p>
          <a:p>
            <a:pPr lvl="1"/>
            <a:r>
              <a:rPr lang="en-US" dirty="0" smtClean="0"/>
              <a:t>Has brought </a:t>
            </a:r>
            <a:r>
              <a:rPr lang="en-US" b="1" dirty="0" smtClean="0"/>
              <a:t>enlargement fatigue</a:t>
            </a:r>
            <a:endParaRPr lang="en-US" dirty="0" smtClean="0"/>
          </a:p>
          <a:p>
            <a:pPr lvl="1"/>
            <a:r>
              <a:rPr lang="en-US" dirty="0" smtClean="0"/>
              <a:t>Like what?</a:t>
            </a:r>
          </a:p>
          <a:p>
            <a:r>
              <a:rPr lang="en-US" dirty="0" smtClean="0"/>
              <a:t>To be accepted you must</a:t>
            </a:r>
          </a:p>
          <a:p>
            <a:pPr lvl="1"/>
            <a:r>
              <a:rPr lang="en-US" dirty="0" smtClean="0"/>
              <a:t>Have stable and functioning democratic regime</a:t>
            </a:r>
          </a:p>
          <a:p>
            <a:pPr lvl="1"/>
            <a:r>
              <a:rPr lang="en-US" dirty="0" smtClean="0"/>
              <a:t>A market-oriented economy</a:t>
            </a:r>
          </a:p>
          <a:p>
            <a:pPr lvl="1"/>
            <a:r>
              <a:rPr lang="en-US" dirty="0" smtClean="0"/>
              <a:t>Willingness to accept all EU laws and regulations.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676400"/>
            <a:ext cx="3733800" cy="43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Has 4 major bodies</a:t>
            </a:r>
          </a:p>
          <a:p>
            <a:r>
              <a:rPr lang="en-US" dirty="0" smtClean="0"/>
              <a:t>The Commission</a:t>
            </a:r>
          </a:p>
          <a:p>
            <a:pPr lvl="1"/>
            <a:r>
              <a:rPr lang="en-US" dirty="0" smtClean="0"/>
              <a:t>27-1 from each state</a:t>
            </a:r>
          </a:p>
          <a:p>
            <a:pPr lvl="1"/>
            <a:r>
              <a:rPr lang="en-US" dirty="0" smtClean="0"/>
              <a:t>Supported by bureaucracy of several thousand civil servants. </a:t>
            </a:r>
          </a:p>
          <a:p>
            <a:pPr lvl="1"/>
            <a:r>
              <a:rPr lang="en-US" dirty="0" smtClean="0"/>
              <a:t>Each takes responsibility for particular area of policy and heads department called Directorate General. </a:t>
            </a:r>
          </a:p>
          <a:p>
            <a:pPr lvl="1"/>
            <a:r>
              <a:rPr lang="en-US" dirty="0" smtClean="0"/>
              <a:t>President Jose Manuel </a:t>
            </a:r>
            <a:r>
              <a:rPr lang="en-US" dirty="0" err="1" smtClean="0"/>
              <a:t>Durao</a:t>
            </a:r>
            <a:r>
              <a:rPr lang="en-US" dirty="0" smtClean="0"/>
              <a:t> </a:t>
            </a:r>
            <a:r>
              <a:rPr lang="en-US" dirty="0" err="1" smtClean="0"/>
              <a:t>Barrosos</a:t>
            </a:r>
            <a:r>
              <a:rPr lang="en-US" dirty="0" smtClean="0"/>
              <a:t> of Portugal. </a:t>
            </a:r>
          </a:p>
          <a:p>
            <a:pPr lvl="1"/>
            <a:r>
              <a:rPr lang="en-US" dirty="0" smtClean="0"/>
              <a:t>Home governments nominate them, but swear an oath not to take direction from national </a:t>
            </a:r>
            <a:r>
              <a:rPr lang="en-US" dirty="0" err="1" smtClean="0"/>
              <a:t>govs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Big responsibility is to create and implement new programs.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Council of Ministers</a:t>
            </a:r>
          </a:p>
          <a:p>
            <a:pPr lvl="1"/>
            <a:r>
              <a:rPr lang="en-US" dirty="0"/>
              <a:t>Demonstrates continuing power of states</a:t>
            </a:r>
          </a:p>
          <a:p>
            <a:pPr lvl="1"/>
            <a:r>
              <a:rPr lang="en-US" dirty="0"/>
              <a:t>Has foreign ministers, finance ministers, </a:t>
            </a:r>
            <a:r>
              <a:rPr lang="en-US" dirty="0" smtClean="0"/>
              <a:t>president of France, prime </a:t>
            </a:r>
            <a:r>
              <a:rPr lang="en-US" dirty="0"/>
              <a:t>ministers of other members. </a:t>
            </a:r>
            <a:endParaRPr lang="en-US" dirty="0" smtClean="0"/>
          </a:p>
          <a:p>
            <a:pPr lvl="1"/>
            <a:r>
              <a:rPr lang="en-US" dirty="0" smtClean="0"/>
              <a:t>Heads of state meet every six months in European Council. </a:t>
            </a:r>
          </a:p>
          <a:p>
            <a:pPr lvl="1"/>
            <a:r>
              <a:rPr lang="en-US" dirty="0" smtClean="0"/>
              <a:t>Lisbon Treaty made president of council permanent instead of rotation </a:t>
            </a:r>
          </a:p>
          <a:p>
            <a:pPr lvl="1"/>
            <a:r>
              <a:rPr lang="en-US" dirty="0" smtClean="0"/>
              <a:t>May initiate legislation but don’t become policy until passed </a:t>
            </a:r>
            <a:r>
              <a:rPr lang="en-US" smtClean="0"/>
              <a:t>by commission.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6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European Parliament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big legislative power</a:t>
            </a:r>
          </a:p>
          <a:p>
            <a:pPr lvl="1"/>
            <a:r>
              <a:rPr lang="en-US" dirty="0" smtClean="0"/>
              <a:t>Directly elected </a:t>
            </a:r>
            <a:r>
              <a:rPr lang="en-US" dirty="0"/>
              <a:t>by people of </a:t>
            </a:r>
            <a:r>
              <a:rPr lang="en-US" dirty="0" smtClean="0"/>
              <a:t>country-so some independence from government-vote every 5 years. </a:t>
            </a:r>
            <a:endParaRPr lang="en-US" dirty="0"/>
          </a:p>
          <a:p>
            <a:pPr lvl="1"/>
            <a:r>
              <a:rPr lang="en-US" dirty="0"/>
              <a:t>May propose </a:t>
            </a:r>
            <a:r>
              <a:rPr lang="en-US" dirty="0" smtClean="0"/>
              <a:t>amendments or reject proposals from council-but council may override with unanimous vote.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469242" cy="4051302"/>
          </a:xfrm>
        </p:spPr>
        <p:txBody>
          <a:bodyPr>
            <a:normAutofit/>
          </a:bodyPr>
          <a:lstStyle/>
          <a:p>
            <a:r>
              <a:rPr lang="en-US" dirty="0" smtClean="0"/>
              <a:t>The European Court of Justice</a:t>
            </a:r>
          </a:p>
          <a:p>
            <a:pPr lvl="1"/>
            <a:r>
              <a:rPr lang="en-US" dirty="0" smtClean="0"/>
              <a:t>Supreme </a:t>
            </a:r>
            <a:r>
              <a:rPr lang="en-US" dirty="0"/>
              <a:t>court of EU</a:t>
            </a:r>
          </a:p>
          <a:p>
            <a:pPr lvl="1"/>
            <a:r>
              <a:rPr lang="en-US" dirty="0"/>
              <a:t>Has judicial </a:t>
            </a:r>
            <a:r>
              <a:rPr lang="en-US" dirty="0" smtClean="0"/>
              <a:t>review</a:t>
            </a:r>
          </a:p>
          <a:p>
            <a:pPr lvl="1"/>
            <a:r>
              <a:rPr lang="en-US" dirty="0" smtClean="0"/>
              <a:t>Could take away some state sovereignty. </a:t>
            </a:r>
          </a:p>
          <a:p>
            <a:pPr lvl="1"/>
            <a:r>
              <a:rPr lang="en-US" dirty="0" smtClean="0"/>
              <a:t>Ruled Britain not allowed to charge less insurance for women drivers.</a:t>
            </a:r>
          </a:p>
          <a:p>
            <a:pPr lvl="1"/>
            <a:r>
              <a:rPr lang="en-US" dirty="0" smtClean="0"/>
              <a:t>One judge nominated from each state.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1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Policymaking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areas of active policy making are…</a:t>
            </a:r>
          </a:p>
          <a:p>
            <a:pPr lvl="1"/>
            <a:r>
              <a:rPr lang="en-US" dirty="0" smtClean="0"/>
              <a:t>Creating and maintaining a single internal market</a:t>
            </a:r>
          </a:p>
          <a:p>
            <a:pPr lvl="2"/>
            <a:r>
              <a:rPr lang="en-US" dirty="0" smtClean="0"/>
              <a:t>Gotten rid of trade barriers</a:t>
            </a:r>
          </a:p>
          <a:p>
            <a:pPr lvl="2"/>
            <a:r>
              <a:rPr lang="en-US" dirty="0" smtClean="0"/>
              <a:t>License accepted most countries.</a:t>
            </a:r>
          </a:p>
          <a:p>
            <a:pPr lvl="1"/>
            <a:r>
              <a:rPr lang="en-US" dirty="0" smtClean="0"/>
              <a:t>Union of monetary policy	</a:t>
            </a:r>
          </a:p>
          <a:p>
            <a:pPr lvl="2"/>
            <a:r>
              <a:rPr lang="en-US" dirty="0" smtClean="0"/>
              <a:t>Most states use Euro except Britain and Sweden. </a:t>
            </a:r>
          </a:p>
          <a:p>
            <a:pPr lvl="2"/>
            <a:r>
              <a:rPr lang="en-US" dirty="0" smtClean="0"/>
              <a:t>2008 wanted Europe wide stimulus. </a:t>
            </a:r>
          </a:p>
          <a:p>
            <a:pPr lvl="2"/>
            <a:r>
              <a:rPr lang="en-US" dirty="0" smtClean="0"/>
              <a:t>New central bank-European Monetary 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5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55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Policymaking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Common Agriculture Policy</a:t>
            </a:r>
          </a:p>
          <a:p>
            <a:pPr lvl="1"/>
            <a:r>
              <a:rPr lang="en-US" dirty="0" smtClean="0"/>
              <a:t>Large amount of money going to agriculture </a:t>
            </a:r>
          </a:p>
          <a:p>
            <a:pPr lvl="1"/>
            <a:r>
              <a:rPr lang="en-US" dirty="0" smtClean="0"/>
              <a:t>Modernize inefficient farms</a:t>
            </a:r>
          </a:p>
          <a:p>
            <a:pPr lvl="1"/>
            <a:r>
              <a:rPr lang="en-US" dirty="0" smtClean="0"/>
              <a:t>Farm subsidies</a:t>
            </a:r>
          </a:p>
          <a:p>
            <a:pPr lvl="1"/>
            <a:r>
              <a:rPr lang="en-US" dirty="0" smtClean="0"/>
              <a:t>Very expensive and hasn’t yet improved farms. </a:t>
            </a:r>
          </a:p>
          <a:p>
            <a:r>
              <a:rPr lang="en-US" dirty="0" smtClean="0"/>
              <a:t>Common Defense</a:t>
            </a:r>
          </a:p>
          <a:p>
            <a:pPr lvl="1"/>
            <a:r>
              <a:rPr lang="en-US" dirty="0" smtClean="0"/>
              <a:t>Much less developed than economic ideas. </a:t>
            </a:r>
          </a:p>
          <a:p>
            <a:pPr lvl="1"/>
            <a:r>
              <a:rPr lang="en-US" dirty="0" smtClean="0"/>
              <a:t>Crisis management tasks core for common security. </a:t>
            </a:r>
          </a:p>
          <a:p>
            <a:pPr lvl="1"/>
            <a:r>
              <a:rPr lang="en-US" dirty="0" smtClean="0"/>
              <a:t>60,000 troops in 60 days for at least 1 year. </a:t>
            </a:r>
          </a:p>
          <a:p>
            <a:pPr lvl="1"/>
            <a:r>
              <a:rPr lang="en-US" dirty="0" smtClean="0"/>
              <a:t>No European army-up to the member states.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350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1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Policymaking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Justice and Home Affairs</a:t>
            </a:r>
          </a:p>
          <a:p>
            <a:pPr lvl="1"/>
            <a:r>
              <a:rPr lang="en-US" dirty="0" smtClean="0"/>
              <a:t>Treaty of Amsterdam-free movement (visas, asylum, immigration)</a:t>
            </a:r>
          </a:p>
          <a:p>
            <a:pPr lvl="1"/>
            <a:r>
              <a:rPr lang="en-US" dirty="0" smtClean="0"/>
              <a:t>Combination of police forces to combat crime.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Terrorism</a:t>
            </a:r>
          </a:p>
          <a:p>
            <a:pPr lvl="1"/>
            <a:r>
              <a:rPr lang="en-US" dirty="0" smtClean="0"/>
              <a:t>Since 2004 meetings between US and EU on border and transportation authority.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619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70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European Constitution of Lisbon Treaty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Attempted constitution in 2004 but never ratified.</a:t>
            </a:r>
          </a:p>
          <a:p>
            <a:r>
              <a:rPr lang="en-US" dirty="0" smtClean="0"/>
              <a:t>Tried to streamline decision-making due to growth. </a:t>
            </a:r>
          </a:p>
          <a:p>
            <a:r>
              <a:rPr lang="en-US" dirty="0" smtClean="0"/>
              <a:t>In effort to salvage goals, signed </a:t>
            </a:r>
            <a:r>
              <a:rPr lang="en-US" b="1" dirty="0" smtClean="0"/>
              <a:t>Lisbon treaty. </a:t>
            </a:r>
            <a:r>
              <a:rPr lang="en-US" dirty="0" smtClean="0"/>
              <a:t>Consolidated previous treaties.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35433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262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Important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Strengthening Role for the European Parliament</a:t>
            </a:r>
          </a:p>
          <a:p>
            <a:pPr lvl="1"/>
            <a:r>
              <a:rPr lang="en-US" dirty="0" smtClean="0"/>
              <a:t>Gives them equal footing with European Council</a:t>
            </a:r>
          </a:p>
          <a:p>
            <a:pPr lvl="1"/>
            <a:r>
              <a:rPr lang="en-US" dirty="0" smtClean="0"/>
              <a:t>More say in EU budget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Greater involvement of national parliaments</a:t>
            </a:r>
          </a:p>
          <a:p>
            <a:pPr lvl="1"/>
            <a:r>
              <a:rPr lang="en-US" dirty="0" smtClean="0"/>
              <a:t>National parliaments have more opportunities to be involved</a:t>
            </a:r>
          </a:p>
          <a:p>
            <a:pPr lvl="1"/>
            <a:r>
              <a:rPr lang="en-US" dirty="0" smtClean="0"/>
              <a:t>EU only acts when results can be better achieved through EU. </a:t>
            </a:r>
          </a:p>
          <a:p>
            <a:pPr lvl="1"/>
            <a:r>
              <a:rPr lang="en-US" dirty="0" smtClean="0"/>
              <a:t>Enhance democracy and legitimacy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76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important Provisions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Clarification of the relationship between member states and the EU</a:t>
            </a:r>
          </a:p>
          <a:p>
            <a:pPr lvl="1"/>
            <a:r>
              <a:rPr lang="en-US" dirty="0" smtClean="0"/>
              <a:t>What the EU is responsible for and what national governments are responsible for. </a:t>
            </a:r>
          </a:p>
          <a:p>
            <a:r>
              <a:rPr lang="en-US" dirty="0" smtClean="0"/>
              <a:t>Withdrawal from Union</a:t>
            </a:r>
          </a:p>
          <a:p>
            <a:pPr lvl="1"/>
            <a:r>
              <a:rPr lang="en-US" dirty="0" smtClean="0"/>
              <a:t>Possibility to withdraw from EU is recognized</a:t>
            </a:r>
          </a:p>
          <a:p>
            <a:pPr lvl="1"/>
            <a:r>
              <a:rPr lang="en-US" dirty="0" smtClean="0"/>
              <a:t>For the first time.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Introduction of Charter of Fundamental Rights</a:t>
            </a:r>
          </a:p>
          <a:p>
            <a:pPr lvl="1"/>
            <a:r>
              <a:rPr lang="en-US" dirty="0" smtClean="0"/>
              <a:t>Individual, economic, and social rights. </a:t>
            </a:r>
            <a:endParaRPr lang="en-US" dirty="0"/>
          </a:p>
          <a:p>
            <a:r>
              <a:rPr lang="en-US" dirty="0" smtClean="0"/>
              <a:t>Creation of Permanent President of EU</a:t>
            </a:r>
          </a:p>
          <a:p>
            <a:pPr lvl="1"/>
            <a:r>
              <a:rPr lang="en-US" dirty="0" smtClean="0"/>
              <a:t>Before treaty signed it rotated every 6 months. </a:t>
            </a:r>
          </a:p>
          <a:p>
            <a:pPr lvl="1"/>
            <a:r>
              <a:rPr lang="en-US" dirty="0" smtClean="0"/>
              <a:t>Lisbon treaty made it a permanent and full time 2 ½ year term of office. Renewable once.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0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Economic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Differences in members who want economic liberalism vs. protection of national economic interests. </a:t>
            </a:r>
          </a:p>
          <a:p>
            <a:r>
              <a:rPr lang="en-US" dirty="0" smtClean="0"/>
              <a:t>Sovereign debt crisis-near collapse of Greek economy. </a:t>
            </a:r>
          </a:p>
          <a:p>
            <a:pPr lvl="1"/>
            <a:r>
              <a:rPr lang="en-US" dirty="0" smtClean="0"/>
              <a:t>Not surprising since failed to join euro area in 99 because did not meet fiscal criteria. Probably should also not have been let in in 2001. </a:t>
            </a:r>
          </a:p>
          <a:p>
            <a:pPr lvl="1"/>
            <a:r>
              <a:rPr lang="en-US" dirty="0" smtClean="0"/>
              <a:t>Also rescue packages in Ireland and Portugal</a:t>
            </a:r>
          </a:p>
          <a:p>
            <a:pPr lvl="1"/>
            <a:r>
              <a:rPr lang="en-US" dirty="0" smtClean="0"/>
              <a:t>Bailouts strongly controversial-largely opposed in Greece. </a:t>
            </a:r>
          </a:p>
          <a:p>
            <a:pPr lvl="1"/>
            <a:r>
              <a:rPr lang="en-US" dirty="0" smtClean="0"/>
              <a:t>Economic structural adjustment means that part of debt forgiven.</a:t>
            </a:r>
          </a:p>
          <a:p>
            <a:r>
              <a:rPr lang="en-US" dirty="0" smtClean="0"/>
              <a:t>Underperforming American economies.</a:t>
            </a:r>
          </a:p>
        </p:txBody>
      </p:sp>
    </p:spTree>
    <p:extLst>
      <p:ext uri="{BB962C8B-B14F-4D97-AF65-F5344CB8AC3E}">
        <p14:creationId xmlns:p14="http://schemas.microsoft.com/office/powerpoint/2010/main" val="36680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One major trend in Britain is </a:t>
            </a:r>
            <a:r>
              <a:rPr lang="en-US" b="1" dirty="0" smtClean="0"/>
              <a:t>devolution-the process of decentralizing the unitary state to share policymaking power with regional governments. </a:t>
            </a:r>
          </a:p>
          <a:p>
            <a:pPr marL="0" indent="0" algn="ctr">
              <a:buNone/>
            </a:pPr>
            <a:r>
              <a:rPr lang="en-US" dirty="0" smtClean="0"/>
              <a:t>Yet have countertrend of </a:t>
            </a:r>
            <a:r>
              <a:rPr lang="en-US" b="1" dirty="0" smtClean="0"/>
              <a:t>integration-process that encourages states to pool sovereignty in order to gain political, economic, and social clout. 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smtClean="0"/>
              <a:t>This supranational trend is in the European Union.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11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Supranationalism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Concert of Europe</a:t>
            </a:r>
          </a:p>
          <a:p>
            <a:pPr lvl="1"/>
            <a:r>
              <a:rPr lang="en-US" dirty="0" smtClean="0"/>
              <a:t>Formed to restore balance after Bonaparte</a:t>
            </a:r>
          </a:p>
          <a:p>
            <a:pPr lvl="1"/>
            <a:r>
              <a:rPr lang="en-US" dirty="0" smtClean="0"/>
              <a:t>Voluntary agreement-did not prevent wars</a:t>
            </a:r>
          </a:p>
          <a:p>
            <a:r>
              <a:rPr lang="en-US" dirty="0" smtClean="0"/>
              <a:t>League of Nations</a:t>
            </a:r>
          </a:p>
          <a:p>
            <a:pPr lvl="1"/>
            <a:r>
              <a:rPr lang="en-US" dirty="0" smtClean="0"/>
              <a:t>Started after WWI lasted until 1939</a:t>
            </a:r>
          </a:p>
          <a:p>
            <a:r>
              <a:rPr lang="en-US" dirty="0" smtClean="0"/>
              <a:t>United Nations</a:t>
            </a:r>
          </a:p>
          <a:p>
            <a:pPr lvl="1"/>
            <a:r>
              <a:rPr lang="en-US" dirty="0" smtClean="0"/>
              <a:t>Formed in 1945</a:t>
            </a:r>
          </a:p>
          <a:p>
            <a:pPr lvl="1"/>
            <a:r>
              <a:rPr lang="en-US" dirty="0" smtClean="0"/>
              <a:t>Agreement between Franklin Roosevelt and Winston Churchill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50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108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United Nations started with 49 countries in 1945.</a:t>
            </a:r>
          </a:p>
          <a:p>
            <a:r>
              <a:rPr lang="en-US" dirty="0" smtClean="0"/>
              <a:t>Changes </a:t>
            </a:r>
            <a:r>
              <a:rPr lang="en-US" dirty="0" smtClean="0"/>
              <a:t>idea of sovereignty with collective membership-not just individual nation-states.  </a:t>
            </a:r>
          </a:p>
          <a:p>
            <a:r>
              <a:rPr lang="en-US" dirty="0" smtClean="0"/>
              <a:t>Important power is that members can vote to establish a peacekeeping force in a “hotspot” and request states to give military forces.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657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68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United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Security Council makes this decision and is made up of</a:t>
            </a:r>
          </a:p>
          <a:p>
            <a:pPr lvl="1"/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Russia</a:t>
            </a:r>
          </a:p>
          <a:p>
            <a:pPr lvl="1"/>
            <a:r>
              <a:rPr lang="en-US" dirty="0" smtClean="0"/>
              <a:t>France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Britain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May veto a peace keeping action.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Caused gridlock during Cold War. </a:t>
            </a:r>
          </a:p>
          <a:p>
            <a:pPr lvl="1"/>
            <a:r>
              <a:rPr lang="en-US" dirty="0" smtClean="0"/>
              <a:t>UN forces supposed to remain neutral-restrictions on weapons. </a:t>
            </a:r>
          </a:p>
          <a:p>
            <a:pPr lvl="1"/>
            <a:r>
              <a:rPr lang="en-US" dirty="0" smtClean="0"/>
              <a:t>Forum where states can meet and vote on issues without war.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1"/>
            <a:ext cx="3657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Worldwide Supranational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World Trade Organization</a:t>
            </a:r>
          </a:p>
          <a:p>
            <a:pPr lvl="1"/>
            <a:r>
              <a:rPr lang="en-US" dirty="0" smtClean="0"/>
              <a:t>Agreed to rules of world trade-established in 1995</a:t>
            </a:r>
          </a:p>
          <a:p>
            <a:pPr lvl="1"/>
            <a:r>
              <a:rPr lang="en-US" dirty="0" smtClean="0"/>
              <a:t>Implements new trade agreements and makes sure everyone follows rules.</a:t>
            </a:r>
          </a:p>
          <a:p>
            <a:pPr lvl="1"/>
            <a:r>
              <a:rPr lang="en-US" dirty="0" smtClean="0"/>
              <a:t>Most countries belong to WTO. </a:t>
            </a:r>
          </a:p>
          <a:p>
            <a:pPr lvl="1"/>
            <a:r>
              <a:rPr lang="en-US" dirty="0" smtClean="0"/>
              <a:t>Forum for settling disputes.</a:t>
            </a:r>
          </a:p>
          <a:p>
            <a:pPr lvl="1"/>
            <a:r>
              <a:rPr lang="en-US" dirty="0" smtClean="0"/>
              <a:t>Acceptance different for each country depending on development. </a:t>
            </a:r>
          </a:p>
          <a:p>
            <a:pPr lvl="1"/>
            <a:r>
              <a:rPr lang="en-US" dirty="0" smtClean="0"/>
              <a:t>China denied for many years.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World Bank</a:t>
            </a:r>
          </a:p>
          <a:p>
            <a:pPr lvl="1"/>
            <a:r>
              <a:rPr lang="en-US" dirty="0" smtClean="0"/>
              <a:t>Est. in 1944 to help countries rebuild.</a:t>
            </a:r>
          </a:p>
          <a:p>
            <a:pPr lvl="1"/>
            <a:r>
              <a:rPr lang="en-US" dirty="0" smtClean="0"/>
              <a:t>Now focus on loaning money to low and middle-income countries at low interest rate.</a:t>
            </a:r>
          </a:p>
          <a:p>
            <a:pPr lvl="1"/>
            <a:r>
              <a:rPr lang="en-US" dirty="0" smtClean="0"/>
              <a:t>Goal is to eliminate poverty and support economic development. </a:t>
            </a:r>
          </a:p>
          <a:p>
            <a:pPr lvl="1"/>
            <a:r>
              <a:rPr lang="en-US" dirty="0" smtClean="0"/>
              <a:t>Supports health initiatives and business.</a:t>
            </a:r>
          </a:p>
          <a:p>
            <a:pPr lvl="1"/>
            <a:r>
              <a:rPr lang="en-US" dirty="0" smtClean="0"/>
              <a:t>Also tries to reduce greenhouse gases. </a:t>
            </a:r>
          </a:p>
          <a:p>
            <a:pPr lvl="1"/>
            <a:r>
              <a:rPr lang="en-US" dirty="0" smtClean="0"/>
              <a:t>Includes 186 countries but economically powerful countries choose leaders.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3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Regional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North Atlantic Treaty Organization</a:t>
            </a:r>
          </a:p>
          <a:p>
            <a:pPr lvl="1"/>
            <a:r>
              <a:rPr lang="en-US" dirty="0" smtClean="0"/>
              <a:t>Began in late 1940s with 14 Euro countries, US, Canada.</a:t>
            </a:r>
          </a:p>
          <a:p>
            <a:r>
              <a:rPr lang="en-US" dirty="0" smtClean="0"/>
              <a:t>Warsaw Pact</a:t>
            </a:r>
          </a:p>
          <a:p>
            <a:pPr lvl="1"/>
            <a:r>
              <a:rPr lang="en-US" dirty="0" smtClean="0"/>
              <a:t>1955 with USSR and six eastern European countries</a:t>
            </a:r>
          </a:p>
          <a:p>
            <a:pPr lvl="1"/>
            <a:r>
              <a:rPr lang="en-US" dirty="0" smtClean="0"/>
              <a:t>Bipolar balance of Europe.</a:t>
            </a:r>
          </a:p>
          <a:p>
            <a:pPr lvl="1"/>
            <a:r>
              <a:rPr lang="en-US" dirty="0" smtClean="0"/>
              <a:t>NATO expanded after USSR to include former countries.  </a:t>
            </a:r>
          </a:p>
          <a:p>
            <a:r>
              <a:rPr lang="en-US" dirty="0" smtClean="0"/>
              <a:t>Arab League</a:t>
            </a:r>
          </a:p>
          <a:p>
            <a:pPr lvl="1"/>
            <a:r>
              <a:rPr lang="en-US" dirty="0" smtClean="0"/>
              <a:t>Promote interest of countries in Middle East. </a:t>
            </a:r>
          </a:p>
          <a:p>
            <a:r>
              <a:rPr lang="en-US" dirty="0" smtClean="0"/>
              <a:t>Organization of African Unity</a:t>
            </a:r>
          </a:p>
          <a:p>
            <a:pPr lvl="1"/>
            <a:r>
              <a:rPr lang="en-US" dirty="0" smtClean="0"/>
              <a:t>Elimination of white-minority governments.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50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9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European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Started after WWII in 1949 with economic intent. </a:t>
            </a:r>
          </a:p>
          <a:p>
            <a:r>
              <a:rPr lang="en-US" dirty="0" smtClean="0"/>
              <a:t>Council of Europe in 1949</a:t>
            </a:r>
          </a:p>
          <a:p>
            <a:r>
              <a:rPr lang="en-US" dirty="0" smtClean="0"/>
              <a:t>European Economic Community in 1957. </a:t>
            </a:r>
          </a:p>
          <a:p>
            <a:pPr lvl="1"/>
            <a:r>
              <a:rPr lang="en-US" dirty="0" smtClean="0"/>
              <a:t>Elimination of tariffs</a:t>
            </a:r>
          </a:p>
          <a:p>
            <a:r>
              <a:rPr lang="en-US" dirty="0" smtClean="0"/>
              <a:t>The European Community of 1965</a:t>
            </a:r>
          </a:p>
          <a:p>
            <a:pPr lvl="1"/>
            <a:r>
              <a:rPr lang="en-US" dirty="0" smtClean="0"/>
              <a:t>Peaceful atomic energy</a:t>
            </a:r>
          </a:p>
          <a:p>
            <a:pPr lvl="1"/>
            <a:r>
              <a:rPr lang="en-US" dirty="0" smtClean="0"/>
              <a:t>Got boost from breakup of Soviet European dominance in late 1980s. </a:t>
            </a:r>
          </a:p>
          <a:p>
            <a:r>
              <a:rPr lang="en-US" dirty="0" smtClean="0"/>
              <a:t>The European Union of 1991</a:t>
            </a:r>
          </a:p>
          <a:p>
            <a:pPr lvl="1"/>
            <a:r>
              <a:rPr lang="en-US" dirty="0" smtClean="0"/>
              <a:t>Created in 1991 under Maastricht Treaty. </a:t>
            </a:r>
          </a:p>
          <a:p>
            <a:pPr lvl="1"/>
            <a:r>
              <a:rPr lang="en-US" dirty="0" smtClean="0"/>
              <a:t>Common currency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58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0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European 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European Union established three pillars or spheres of authority</a:t>
            </a:r>
          </a:p>
          <a:p>
            <a:pPr lvl="1"/>
            <a:r>
              <a:rPr lang="en-US" dirty="0" smtClean="0"/>
              <a:t>Single currency and creation of European Central Bank</a:t>
            </a:r>
          </a:p>
          <a:p>
            <a:pPr lvl="1"/>
            <a:r>
              <a:rPr lang="en-US" dirty="0" smtClean="0"/>
              <a:t>Justice and home affairs (border crossing, governing asylum)</a:t>
            </a:r>
          </a:p>
          <a:p>
            <a:pPr lvl="1"/>
            <a:r>
              <a:rPr lang="en-US" dirty="0" smtClean="0"/>
              <a:t>Common foreign and security policy, common defense policy.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3505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550</TotalTime>
  <Words>1129</Words>
  <Application>Microsoft Office PowerPoint</Application>
  <PresentationFormat>On-screen Show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Summer</vt:lpstr>
      <vt:lpstr>Supranationalism and the European Union</vt:lpstr>
      <vt:lpstr>Introduction</vt:lpstr>
      <vt:lpstr>Supranationalism</vt:lpstr>
      <vt:lpstr>The United Nations</vt:lpstr>
      <vt:lpstr>The United Nations</vt:lpstr>
      <vt:lpstr>Worldwide Supranational Organizations</vt:lpstr>
      <vt:lpstr>Regional Organizations</vt:lpstr>
      <vt:lpstr>The European Union</vt:lpstr>
      <vt:lpstr>The European Union</vt:lpstr>
      <vt:lpstr>The European Union</vt:lpstr>
      <vt:lpstr>EU Organization</vt:lpstr>
      <vt:lpstr>EU Organization</vt:lpstr>
      <vt:lpstr>Policymaking Power</vt:lpstr>
      <vt:lpstr>Policymaking Power</vt:lpstr>
      <vt:lpstr>Policymaking Power</vt:lpstr>
      <vt:lpstr>The European Constitution of Lisbon Treaty</vt:lpstr>
      <vt:lpstr>Some Important Provisions</vt:lpstr>
      <vt:lpstr>Some important Provisions</vt:lpstr>
      <vt:lpstr>Economic Issues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Supranationalism and the European Union</dc:title>
  <dc:creator>Allison</dc:creator>
  <cp:lastModifiedBy>Allison Carlton</cp:lastModifiedBy>
  <cp:revision>33</cp:revision>
  <dcterms:created xsi:type="dcterms:W3CDTF">2012-03-05T00:50:57Z</dcterms:created>
  <dcterms:modified xsi:type="dcterms:W3CDTF">2014-02-03T15:39:58Z</dcterms:modified>
</cp:coreProperties>
</file>